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804" r:id="rId2"/>
    <p:sldMasterId id="2147483830" r:id="rId3"/>
  </p:sldMasterIdLst>
  <p:notesMasterIdLst>
    <p:notesMasterId r:id="rId26"/>
  </p:notesMasterIdLst>
  <p:handoutMasterIdLst>
    <p:handoutMasterId r:id="rId27"/>
  </p:handoutMasterIdLst>
  <p:sldIdLst>
    <p:sldId id="492" r:id="rId4"/>
    <p:sldId id="499" r:id="rId5"/>
    <p:sldId id="479" r:id="rId6"/>
    <p:sldId id="512" r:id="rId7"/>
    <p:sldId id="473" r:id="rId8"/>
    <p:sldId id="500" r:id="rId9"/>
    <p:sldId id="288" r:id="rId10"/>
    <p:sldId id="494" r:id="rId11"/>
    <p:sldId id="503" r:id="rId12"/>
    <p:sldId id="504" r:id="rId13"/>
    <p:sldId id="505" r:id="rId14"/>
    <p:sldId id="506" r:id="rId15"/>
    <p:sldId id="507" r:id="rId16"/>
    <p:sldId id="508" r:id="rId17"/>
    <p:sldId id="509" r:id="rId18"/>
    <p:sldId id="501" r:id="rId19"/>
    <p:sldId id="502" r:id="rId20"/>
    <p:sldId id="388" r:id="rId21"/>
    <p:sldId id="391" r:id="rId22"/>
    <p:sldId id="497" r:id="rId23"/>
    <p:sldId id="511" r:id="rId24"/>
    <p:sldId id="510" r:id="rId25"/>
  </p:sldIdLst>
  <p:sldSz cx="9144000" cy="6858000" type="screen4x3"/>
  <p:notesSz cx="6950075" cy="91678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B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659" autoAdjust="0"/>
    <p:restoredTop sz="91292" autoAdjust="0"/>
  </p:normalViewPr>
  <p:slideViewPr>
    <p:cSldViewPr>
      <p:cViewPr varScale="1">
        <p:scale>
          <a:sx n="83" d="100"/>
          <a:sy n="83" d="100"/>
        </p:scale>
        <p:origin x="780" y="84"/>
      </p:cViewPr>
      <p:guideLst>
        <p:guide orient="horz" pos="2160"/>
        <p:guide pos="2880"/>
      </p:guideLst>
    </p:cSldViewPr>
  </p:slideViewPr>
  <p:outlineViewPr>
    <p:cViewPr>
      <p:scale>
        <a:sx n="33" d="100"/>
        <a:sy n="33" d="100"/>
      </p:scale>
      <p:origin x="0" y="-5400"/>
    </p:cViewPr>
  </p:outlineViewPr>
  <p:notesTextViewPr>
    <p:cViewPr>
      <p:scale>
        <a:sx n="1" d="1"/>
        <a:sy n="1" d="1"/>
      </p:scale>
      <p:origin x="0" y="0"/>
    </p:cViewPr>
  </p:notesTextViewPr>
  <p:sorterViewPr>
    <p:cViewPr varScale="1">
      <p:scale>
        <a:sx n="1" d="1"/>
        <a:sy n="1" d="1"/>
      </p:scale>
      <p:origin x="0" y="-204"/>
    </p:cViewPr>
  </p:sorterViewPr>
  <p:notesViewPr>
    <p:cSldViewPr>
      <p:cViewPr varScale="1">
        <p:scale>
          <a:sx n="70" d="100"/>
          <a:sy n="70" d="100"/>
        </p:scale>
        <p:origin x="322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58391"/>
          </a:xfrm>
          <a:prstGeom prst="rect">
            <a:avLst/>
          </a:prstGeom>
        </p:spPr>
        <p:txBody>
          <a:bodyPr vert="horz" lIns="92090" tIns="46045" rIns="92090" bIns="46045"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58391"/>
          </a:xfrm>
          <a:prstGeom prst="rect">
            <a:avLst/>
          </a:prstGeom>
        </p:spPr>
        <p:txBody>
          <a:bodyPr vert="horz" lIns="92090" tIns="46045" rIns="92090" bIns="46045" rtlCol="0"/>
          <a:lstStyle>
            <a:lvl1pPr algn="r">
              <a:defRPr sz="1200"/>
            </a:lvl1pPr>
          </a:lstStyle>
          <a:p>
            <a:endParaRPr lang="en-US" dirty="0"/>
          </a:p>
        </p:txBody>
      </p:sp>
      <p:sp>
        <p:nvSpPr>
          <p:cNvPr id="4" name="Footer Placeholder 3"/>
          <p:cNvSpPr>
            <a:spLocks noGrp="1"/>
          </p:cNvSpPr>
          <p:nvPr>
            <p:ph type="ftr" sz="quarter" idx="2"/>
          </p:nvPr>
        </p:nvSpPr>
        <p:spPr>
          <a:xfrm>
            <a:off x="0" y="8707831"/>
            <a:ext cx="3011699" cy="458391"/>
          </a:xfrm>
          <a:prstGeom prst="rect">
            <a:avLst/>
          </a:prstGeom>
        </p:spPr>
        <p:txBody>
          <a:bodyPr vert="horz" lIns="92090" tIns="46045" rIns="92090" bIns="4604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07831"/>
            <a:ext cx="3011699" cy="458391"/>
          </a:xfrm>
          <a:prstGeom prst="rect">
            <a:avLst/>
          </a:prstGeom>
        </p:spPr>
        <p:txBody>
          <a:bodyPr vert="horz" lIns="92090" tIns="46045" rIns="92090" bIns="46045" rtlCol="0" anchor="b"/>
          <a:lstStyle>
            <a:lvl1pPr algn="r">
              <a:defRPr sz="1200"/>
            </a:lvl1pPr>
          </a:lstStyle>
          <a:p>
            <a:endParaRPr lang="en-US" dirty="0"/>
          </a:p>
        </p:txBody>
      </p:sp>
    </p:spTree>
    <p:extLst>
      <p:ext uri="{BB962C8B-B14F-4D97-AF65-F5344CB8AC3E}">
        <p14:creationId xmlns:p14="http://schemas.microsoft.com/office/powerpoint/2010/main" val="2784361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58391"/>
          </a:xfrm>
          <a:prstGeom prst="rect">
            <a:avLst/>
          </a:prstGeom>
        </p:spPr>
        <p:txBody>
          <a:bodyPr vert="horz" lIns="92090" tIns="46045" rIns="92090" bIns="46045" rtlCol="0"/>
          <a:lstStyle>
            <a:lvl1pPr algn="l">
              <a:defRPr sz="1200"/>
            </a:lvl1pPr>
          </a:lstStyle>
          <a:p>
            <a:pPr>
              <a:defRPr/>
            </a:pPr>
            <a:endParaRPr lang="en-US"/>
          </a:p>
        </p:txBody>
      </p:sp>
      <p:sp>
        <p:nvSpPr>
          <p:cNvPr id="3" name="Date Placeholder 2"/>
          <p:cNvSpPr>
            <a:spLocks noGrp="1"/>
          </p:cNvSpPr>
          <p:nvPr>
            <p:ph type="dt" idx="1"/>
          </p:nvPr>
        </p:nvSpPr>
        <p:spPr>
          <a:xfrm>
            <a:off x="3936768" y="0"/>
            <a:ext cx="3011699" cy="458391"/>
          </a:xfrm>
          <a:prstGeom prst="rect">
            <a:avLst/>
          </a:prstGeom>
        </p:spPr>
        <p:txBody>
          <a:bodyPr vert="horz" lIns="92090" tIns="46045" rIns="92090" bIns="46045" rtlCol="0"/>
          <a:lstStyle>
            <a:lvl1pPr algn="r">
              <a:defRPr sz="1200"/>
            </a:lvl1pPr>
          </a:lstStyle>
          <a:p>
            <a:pPr>
              <a:defRPr/>
            </a:pPr>
            <a:fld id="{1AC032C7-80F2-4F00-9CD2-005BD4ABA3DF}" type="datetimeFigureOut">
              <a:rPr lang="en-US"/>
              <a:pPr>
                <a:defRPr/>
              </a:pPr>
              <a:t>7/31/2018</a:t>
            </a:fld>
            <a:endParaRPr lang="en-US"/>
          </a:p>
        </p:txBody>
      </p:sp>
      <p:sp>
        <p:nvSpPr>
          <p:cNvPr id="4" name="Slide Image Placeholder 3"/>
          <p:cNvSpPr>
            <a:spLocks noGrp="1" noRot="1" noChangeAspect="1"/>
          </p:cNvSpPr>
          <p:nvPr>
            <p:ph type="sldImg" idx="2"/>
          </p:nvPr>
        </p:nvSpPr>
        <p:spPr>
          <a:xfrm>
            <a:off x="1184275" y="688975"/>
            <a:ext cx="4581525" cy="3435350"/>
          </a:xfrm>
          <a:prstGeom prst="rect">
            <a:avLst/>
          </a:prstGeom>
          <a:noFill/>
          <a:ln w="12700">
            <a:solidFill>
              <a:prstClr val="black"/>
            </a:solidFill>
          </a:ln>
        </p:spPr>
        <p:txBody>
          <a:bodyPr vert="horz" lIns="92090" tIns="46045" rIns="92090" bIns="46045" rtlCol="0" anchor="ctr"/>
          <a:lstStyle/>
          <a:p>
            <a:pPr lvl="0"/>
            <a:endParaRPr lang="en-US" noProof="0" smtClean="0"/>
          </a:p>
        </p:txBody>
      </p:sp>
      <p:sp>
        <p:nvSpPr>
          <p:cNvPr id="5" name="Notes Placeholder 4"/>
          <p:cNvSpPr>
            <a:spLocks noGrp="1"/>
          </p:cNvSpPr>
          <p:nvPr>
            <p:ph type="body" sz="quarter" idx="3"/>
          </p:nvPr>
        </p:nvSpPr>
        <p:spPr>
          <a:xfrm>
            <a:off x="695008" y="4354712"/>
            <a:ext cx="5560060" cy="4125516"/>
          </a:xfrm>
          <a:prstGeom prst="rect">
            <a:avLst/>
          </a:prstGeom>
        </p:spPr>
        <p:txBody>
          <a:bodyPr vert="horz" lIns="92090" tIns="46045" rIns="92090" bIns="4604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07831"/>
            <a:ext cx="3011699" cy="458391"/>
          </a:xfrm>
          <a:prstGeom prst="rect">
            <a:avLst/>
          </a:prstGeom>
        </p:spPr>
        <p:txBody>
          <a:bodyPr vert="horz" lIns="92090" tIns="46045" rIns="92090" bIns="46045"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36768" y="8707831"/>
            <a:ext cx="3011699" cy="458391"/>
          </a:xfrm>
          <a:prstGeom prst="rect">
            <a:avLst/>
          </a:prstGeom>
        </p:spPr>
        <p:txBody>
          <a:bodyPr vert="horz" lIns="92090" tIns="46045" rIns="92090" bIns="46045" rtlCol="0" anchor="b"/>
          <a:lstStyle>
            <a:lvl1pPr algn="r">
              <a:defRPr sz="1200"/>
            </a:lvl1pPr>
          </a:lstStyle>
          <a:p>
            <a:pPr>
              <a:defRPr/>
            </a:pPr>
            <a:fld id="{D8AC47F3-DA61-423F-B854-7BECBB8584DB}" type="slidenum">
              <a:rPr lang="en-US"/>
              <a:pPr>
                <a:defRPr/>
              </a:pPr>
              <a:t>‹#›</a:t>
            </a:fld>
            <a:endParaRPr lang="en-US"/>
          </a:p>
        </p:txBody>
      </p:sp>
    </p:spTree>
    <p:extLst>
      <p:ext uri="{BB962C8B-B14F-4D97-AF65-F5344CB8AC3E}">
        <p14:creationId xmlns:p14="http://schemas.microsoft.com/office/powerpoint/2010/main" val="80471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70A26BE-4D53-483A-A832-4D9D0E351E91}" type="slidenum">
              <a:rPr lang="en-US" smtClean="0"/>
              <a:pPr/>
              <a:t>3</a:t>
            </a:fld>
            <a:endParaRPr lang="en-US"/>
          </a:p>
        </p:txBody>
      </p:sp>
      <p:sp>
        <p:nvSpPr>
          <p:cNvPr id="5" name="Date Placeholder 4"/>
          <p:cNvSpPr>
            <a:spLocks noGrp="1"/>
          </p:cNvSpPr>
          <p:nvPr>
            <p:ph type="dt" idx="11"/>
          </p:nvPr>
        </p:nvSpPr>
        <p:spPr/>
        <p:txBody>
          <a:bodyPr/>
          <a:lstStyle/>
          <a:p>
            <a:fld id="{A341AE7B-0551-4689-AC7D-F3A3F4AD703C}" type="datetime1">
              <a:rPr lang="en-US" smtClean="0"/>
              <a:t>7/31/2018</a:t>
            </a:fld>
            <a:endParaRPr lang="en-US"/>
          </a:p>
        </p:txBody>
      </p:sp>
    </p:spTree>
    <p:extLst>
      <p:ext uri="{BB962C8B-B14F-4D97-AF65-F5344CB8AC3E}">
        <p14:creationId xmlns:p14="http://schemas.microsoft.com/office/powerpoint/2010/main" val="4085330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2"/>
        <p:cNvGrpSpPr/>
        <p:nvPr/>
      </p:nvGrpSpPr>
      <p:grpSpPr>
        <a:xfrm>
          <a:off x="0" y="0"/>
          <a:ext cx="0" cy="0"/>
          <a:chOff x="0" y="0"/>
          <a:chExt cx="0" cy="0"/>
        </a:xfrm>
      </p:grpSpPr>
      <p:sp>
        <p:nvSpPr>
          <p:cNvPr id="1933" name="Shape 19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4" name="Shape 19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smtClean="0"/>
              <a:t>DIAGNOSI</a:t>
            </a:r>
            <a:endParaRPr dirty="0"/>
          </a:p>
          <a:p>
            <a:pPr marL="0" lvl="0" indent="0" rtl="0">
              <a:spcBef>
                <a:spcPts val="0"/>
              </a:spcBef>
              <a:spcAft>
                <a:spcPts val="0"/>
              </a:spcAft>
              <a:buNone/>
            </a:pPr>
            <a:endParaRPr dirty="0"/>
          </a:p>
        </p:txBody>
      </p:sp>
    </p:spTree>
    <p:extLst>
      <p:ext uri="{BB962C8B-B14F-4D97-AF65-F5344CB8AC3E}">
        <p14:creationId xmlns:p14="http://schemas.microsoft.com/office/powerpoint/2010/main" val="29932404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**Each</a:t>
            </a:r>
            <a:r>
              <a:rPr lang="en-US" baseline="0" dirty="0" smtClean="0"/>
              <a:t> of these pitfalls may at times be exactly what the speaker wants to hear. It is important to ask the speaker whether or not this type of response is appropriate.</a:t>
            </a:r>
            <a:endParaRPr lang="en-US" dirty="0"/>
          </a:p>
        </p:txBody>
      </p:sp>
      <p:sp>
        <p:nvSpPr>
          <p:cNvPr id="4" name="Slide Number Placeholder 3"/>
          <p:cNvSpPr>
            <a:spLocks noGrp="1"/>
          </p:cNvSpPr>
          <p:nvPr>
            <p:ph type="sldNum" sz="quarter" idx="10"/>
          </p:nvPr>
        </p:nvSpPr>
        <p:spPr/>
        <p:txBody>
          <a:bodyPr/>
          <a:lstStyle/>
          <a:p>
            <a:fld id="{30A6A60B-00BE-461E-AF47-36C00C7B31A0}" type="slidenum">
              <a:rPr lang="en-US" smtClean="0"/>
              <a:t>17</a:t>
            </a:fld>
            <a:endParaRPr lang="en-US"/>
          </a:p>
        </p:txBody>
      </p:sp>
    </p:spTree>
    <p:extLst>
      <p:ext uri="{BB962C8B-B14F-4D97-AF65-F5344CB8AC3E}">
        <p14:creationId xmlns:p14="http://schemas.microsoft.com/office/powerpoint/2010/main" val="30932406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AC47F3-DA61-423F-B854-7BECBB8584DB}" type="slidenum">
              <a:rPr lang="en-US" smtClean="0"/>
              <a:pPr>
                <a:defRPr/>
              </a:pPr>
              <a:t>18</a:t>
            </a:fld>
            <a:endParaRPr lang="en-US"/>
          </a:p>
        </p:txBody>
      </p:sp>
    </p:spTree>
    <p:extLst>
      <p:ext uri="{BB962C8B-B14F-4D97-AF65-F5344CB8AC3E}">
        <p14:creationId xmlns:p14="http://schemas.microsoft.com/office/powerpoint/2010/main" val="20282210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7/31/2018 5:52 PM</a:t>
            </a:fld>
            <a:endParaRPr lang="en-US"/>
          </a:p>
        </p:txBody>
      </p:sp>
      <p:sp>
        <p:nvSpPr>
          <p:cNvPr id="7" name="Slide Number Placeholder 6"/>
          <p:cNvSpPr>
            <a:spLocks noGrp="1"/>
          </p:cNvSpPr>
          <p:nvPr>
            <p:ph type="sldNum" sz="quarter" idx="13"/>
          </p:nvPr>
        </p:nvSpPr>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val="1564576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8AC47F3-DA61-423F-B854-7BECBB8584DB}" type="slidenum">
              <a:rPr lang="en-US" smtClean="0"/>
              <a:pPr>
                <a:defRPr/>
              </a:pPr>
              <a:t>21</a:t>
            </a:fld>
            <a:endParaRPr lang="en-US"/>
          </a:p>
        </p:txBody>
      </p:sp>
    </p:spTree>
    <p:extLst>
      <p:ext uri="{BB962C8B-B14F-4D97-AF65-F5344CB8AC3E}">
        <p14:creationId xmlns:p14="http://schemas.microsoft.com/office/powerpoint/2010/main" val="1716623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wrap="square" numCol="1" anchor="t" anchorCtr="0" compatLnSpc="1">
            <a:prstTxWarp prst="textNoShape">
              <a:avLst/>
            </a:prstTxWarp>
            <a:normAutofit fontScale="92500"/>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en-US" sz="1200" dirty="0" smtClean="0">
                <a:latin typeface="Domestos98-Normal" charset="0"/>
                <a:cs typeface="Arial" pitchFamily="34" charset="0"/>
              </a:rPr>
              <a:t>Human beings are happier, more productive and more likely to make positive changes in their </a:t>
            </a:r>
            <a:r>
              <a:rPr lang="en-US" altLang="en-US" sz="1200" dirty="0" err="1" smtClean="0">
                <a:latin typeface="Domestos98-Normal" charset="0"/>
                <a:cs typeface="Arial" pitchFamily="34" charset="0"/>
              </a:rPr>
              <a:t>behaviour</a:t>
            </a:r>
            <a:r>
              <a:rPr lang="en-US" altLang="en-US" sz="1200" dirty="0" smtClean="0">
                <a:latin typeface="Domestos98-Normal" charset="0"/>
                <a:cs typeface="Arial" pitchFamily="34" charset="0"/>
              </a:rPr>
              <a:t> when those in positions of authority do things </a:t>
            </a:r>
            <a:r>
              <a:rPr lang="en-US" altLang="en-US" sz="1200" b="1" i="1" dirty="0" smtClean="0">
                <a:latin typeface="Domestos98-Normal" charset="0"/>
                <a:cs typeface="Arial" pitchFamily="34" charset="0"/>
              </a:rPr>
              <a:t>WITH</a:t>
            </a:r>
            <a:r>
              <a:rPr lang="en-US" altLang="en-US" sz="1200" dirty="0" smtClean="0">
                <a:latin typeface="Domestos98-Normal" charset="0"/>
                <a:cs typeface="Arial" pitchFamily="34" charset="0"/>
              </a:rPr>
              <a:t> them, rather than </a:t>
            </a:r>
            <a:r>
              <a:rPr lang="en-US" altLang="en-US" sz="1200" b="1" i="1" dirty="0" smtClean="0">
                <a:latin typeface="Domestos98-Normal" charset="0"/>
                <a:cs typeface="Arial" pitchFamily="34" charset="0"/>
              </a:rPr>
              <a:t>TO</a:t>
            </a:r>
            <a:r>
              <a:rPr lang="en-US" altLang="en-US" sz="1200" dirty="0" smtClean="0">
                <a:latin typeface="Domestos98-Normal" charset="0"/>
                <a:cs typeface="Arial" pitchFamily="34" charset="0"/>
              </a:rPr>
              <a:t> them or </a:t>
            </a:r>
            <a:r>
              <a:rPr lang="en-US" altLang="en-US" sz="1200" b="1" i="1" dirty="0" smtClean="0">
                <a:latin typeface="Domestos98-Normal" charset="0"/>
                <a:cs typeface="Arial" pitchFamily="34" charset="0"/>
              </a:rPr>
              <a:t>FOR</a:t>
            </a:r>
            <a:r>
              <a:rPr lang="en-US" altLang="en-US" sz="1200" dirty="0" smtClean="0">
                <a:latin typeface="Domestos98-Normal" charset="0"/>
                <a:cs typeface="Arial" pitchFamily="34" charset="0"/>
              </a:rPr>
              <a:t> them.</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200" dirty="0" smtClean="0">
              <a:latin typeface="Domestos98-Normal" charset="0"/>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200" dirty="0" smtClean="0">
              <a:latin typeface="Domestos98-Normal" charset="0"/>
              <a:cs typeface="Arial"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200" dirty="0" smtClean="0">
              <a:latin typeface="Domestos98-Normal" charset="0"/>
              <a:cs typeface="Arial" pitchFamily="34" charset="0"/>
            </a:endParaRPr>
          </a:p>
          <a:p>
            <a:pPr algn="l">
              <a:buNone/>
            </a:pPr>
            <a:r>
              <a:rPr lang="en-US" sz="1200" b="1" dirty="0" smtClean="0">
                <a:latin typeface="Baskerville Old Face" panose="02020602080505020303" pitchFamily="18" charset="0"/>
              </a:rPr>
              <a:t>The building of social capital and achieving social discipline through participatory learning and</a:t>
            </a:r>
          </a:p>
          <a:p>
            <a:pPr algn="l">
              <a:buNone/>
            </a:pPr>
            <a:r>
              <a:rPr lang="en-US" sz="1200" b="1" dirty="0" smtClean="0">
                <a:latin typeface="Baskerville Old Face" panose="02020602080505020303" pitchFamily="18" charset="0"/>
              </a:rPr>
              <a:t>decision making.</a:t>
            </a:r>
            <a:endParaRPr lang="en-US" sz="1200" dirty="0" smtClean="0">
              <a:latin typeface="Baskerville Old Face" panose="02020602080505020303" pitchFamily="18"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altLang="en-US" sz="1200" dirty="0" smtClean="0">
              <a:latin typeface="Domestos98-Normal" charset="0"/>
              <a:cs typeface="Arial" pitchFamily="34" charset="0"/>
            </a:endParaRPr>
          </a:p>
          <a:p>
            <a:endParaRPr lang="en-US" dirty="0" smtClean="0"/>
          </a:p>
          <a:p>
            <a:r>
              <a:rPr lang="en-US" dirty="0" smtClean="0"/>
              <a:t>Now for us folks in authority, that can</a:t>
            </a:r>
            <a:r>
              <a:rPr lang="en-US" baseline="0" dirty="0" smtClean="0"/>
              <a:t> be hard to do at times.  After all, we are the ones in authority, and now you want me to give it up? </a:t>
            </a:r>
          </a:p>
          <a:p>
            <a:r>
              <a:rPr lang="en-US" baseline="0" dirty="0" smtClean="0"/>
              <a:t>When my husband tries to exert authority over me I tell him, “you’re not the boss of me”.  We resist authority.  </a:t>
            </a:r>
            <a:endParaRPr lang="en-US" dirty="0" smtClean="0"/>
          </a:p>
          <a:p>
            <a:pPr eaLnBrk="1" hangingPunct="1">
              <a:spcBef>
                <a:spcPct val="0"/>
              </a:spcBef>
            </a:pPr>
            <a:endParaRPr lang="en-US" dirty="0" smtClean="0"/>
          </a:p>
          <a:p>
            <a:r>
              <a:rPr lang="en-US" sz="1200" dirty="0" smtClean="0">
                <a:latin typeface="Baskerville Old Face" panose="02020602080505020303" pitchFamily="18" charset="0"/>
              </a:rPr>
              <a:t>"Restorative justice represents a paradigm change from thinking about </a:t>
            </a:r>
            <a:r>
              <a:rPr lang="en-US" sz="1200" b="1" dirty="0" smtClean="0">
                <a:solidFill>
                  <a:srgbClr val="00B050"/>
                </a:solidFill>
                <a:latin typeface="Baskerville Old Face" panose="02020602080505020303" pitchFamily="18" charset="0"/>
              </a:rPr>
              <a:t>justice</a:t>
            </a:r>
            <a:r>
              <a:rPr lang="en-US" sz="1200" dirty="0" smtClean="0">
                <a:solidFill>
                  <a:srgbClr val="FF0000"/>
                </a:solidFill>
                <a:latin typeface="Baskerville Old Face" panose="02020602080505020303" pitchFamily="18" charset="0"/>
              </a:rPr>
              <a:t> as a mechanism for social control </a:t>
            </a:r>
            <a:r>
              <a:rPr lang="en-US" sz="1200" dirty="0" smtClean="0">
                <a:latin typeface="Baskerville Old Face" panose="02020602080505020303" pitchFamily="18" charset="0"/>
              </a:rPr>
              <a:t>to thinking about justice as a </a:t>
            </a:r>
            <a:r>
              <a:rPr lang="en-US" sz="1200" dirty="0" smtClean="0">
                <a:solidFill>
                  <a:srgbClr val="FF0000"/>
                </a:solidFill>
                <a:latin typeface="Baskerville Old Face" panose="02020602080505020303" pitchFamily="18" charset="0"/>
              </a:rPr>
              <a:t>mechanism for social engagement</a:t>
            </a:r>
            <a:r>
              <a:rPr lang="en-US" sz="1200" dirty="0" smtClean="0">
                <a:latin typeface="Baskerville Old Face" panose="02020602080505020303" pitchFamily="18" charset="0"/>
              </a:rPr>
              <a:t>.</a:t>
            </a:r>
          </a:p>
          <a:p>
            <a:endParaRPr lang="en-US" sz="1200" dirty="0" smtClean="0">
              <a:latin typeface="Baskerville Old Face" panose="02020602080505020303" pitchFamily="18" charset="0"/>
            </a:endParaRPr>
          </a:p>
          <a:p>
            <a:r>
              <a:rPr lang="en-US" sz="1200" dirty="0" smtClean="0">
                <a:latin typeface="Baskerville Old Face" panose="02020602080505020303" pitchFamily="18" charset="0"/>
              </a:rPr>
              <a:t>We know that people who are engaged in healthy ways socially and emotionally make better decisions, and so </a:t>
            </a:r>
            <a:r>
              <a:rPr lang="en-US" sz="1200" dirty="0" smtClean="0">
                <a:solidFill>
                  <a:srgbClr val="FF0000"/>
                </a:solidFill>
                <a:latin typeface="Baskerville Old Face" panose="02020602080505020303" pitchFamily="18" charset="0"/>
              </a:rPr>
              <a:t>restorative justice seeks to be socially and emotionally intelligent justice</a:t>
            </a:r>
            <a:r>
              <a:rPr lang="en-US" sz="1200" dirty="0" smtClean="0">
                <a:latin typeface="Baskerville Old Face" panose="02020602080505020303" pitchFamily="18" charset="0"/>
              </a:rPr>
              <a:t>."</a:t>
            </a:r>
          </a:p>
          <a:p>
            <a:pPr eaLnBrk="1" hangingPunct="1">
              <a:spcBef>
                <a:spcPct val="0"/>
              </a:spcBef>
            </a:pPr>
            <a:endParaRPr lang="en-US" dirty="0" smtClean="0"/>
          </a:p>
        </p:txBody>
      </p:sp>
    </p:spTree>
    <p:extLst>
      <p:ext uri="{BB962C8B-B14F-4D97-AF65-F5344CB8AC3E}">
        <p14:creationId xmlns:p14="http://schemas.microsoft.com/office/powerpoint/2010/main" val="2412397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50000"/>
              </a:lnSpc>
            </a:pPr>
            <a:r>
              <a:rPr lang="en-US" altLang="en-US" dirty="0" smtClean="0"/>
              <a:t>There is balance in all 3 areas.</a:t>
            </a:r>
            <a:endParaRPr lang="en-US" altLang="en-US" dirty="0"/>
          </a:p>
          <a:p>
            <a:endParaRPr lang="en-US" dirty="0"/>
          </a:p>
        </p:txBody>
      </p:sp>
      <p:sp>
        <p:nvSpPr>
          <p:cNvPr id="4" name="Slide Number Placeholder 3"/>
          <p:cNvSpPr>
            <a:spLocks noGrp="1"/>
          </p:cNvSpPr>
          <p:nvPr>
            <p:ph type="sldNum" sz="quarter" idx="10"/>
          </p:nvPr>
        </p:nvSpPr>
        <p:spPr/>
        <p:txBody>
          <a:bodyPr/>
          <a:lstStyle/>
          <a:p>
            <a:fld id="{B70A26BE-4D53-483A-A832-4D9D0E351E91}" type="slidenum">
              <a:rPr lang="en-US" smtClean="0"/>
              <a:pPr/>
              <a:t>7</a:t>
            </a:fld>
            <a:endParaRPr lang="en-US"/>
          </a:p>
        </p:txBody>
      </p:sp>
      <p:sp>
        <p:nvSpPr>
          <p:cNvPr id="5" name="Date Placeholder 4"/>
          <p:cNvSpPr>
            <a:spLocks noGrp="1"/>
          </p:cNvSpPr>
          <p:nvPr>
            <p:ph type="dt" idx="11"/>
          </p:nvPr>
        </p:nvSpPr>
        <p:spPr/>
        <p:txBody>
          <a:bodyPr/>
          <a:lstStyle/>
          <a:p>
            <a:r>
              <a:rPr lang="en-US" smtClean="0"/>
              <a:t>9/26/2014</a:t>
            </a:r>
            <a:endParaRPr lang="en-US"/>
          </a:p>
        </p:txBody>
      </p:sp>
    </p:spTree>
    <p:extLst>
      <p:ext uri="{BB962C8B-B14F-4D97-AF65-F5344CB8AC3E}">
        <p14:creationId xmlns:p14="http://schemas.microsoft.com/office/powerpoint/2010/main" val="1856311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2"/>
        <p:cNvGrpSpPr/>
        <p:nvPr/>
      </p:nvGrpSpPr>
      <p:grpSpPr>
        <a:xfrm>
          <a:off x="0" y="0"/>
          <a:ext cx="0" cy="0"/>
          <a:chOff x="0" y="0"/>
          <a:chExt cx="0" cy="0"/>
        </a:xfrm>
      </p:grpSpPr>
      <p:sp>
        <p:nvSpPr>
          <p:cNvPr id="1933" name="Shape 19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4" name="Shape 19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a:p>
            <a:pPr marL="0" lvl="0" indent="0" rtl="0">
              <a:spcBef>
                <a:spcPts val="0"/>
              </a:spcBef>
              <a:spcAft>
                <a:spcPts val="0"/>
              </a:spcAft>
              <a:buNone/>
            </a:pPr>
            <a:endParaRPr dirty="0"/>
          </a:p>
        </p:txBody>
      </p:sp>
    </p:spTree>
    <p:extLst>
      <p:ext uri="{BB962C8B-B14F-4D97-AF65-F5344CB8AC3E}">
        <p14:creationId xmlns:p14="http://schemas.microsoft.com/office/powerpoint/2010/main" val="90790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EMPATHETIC</a:t>
            </a:r>
            <a:r>
              <a:rPr lang="en-US" baseline="0" dirty="0" smtClean="0"/>
              <a:t> LISTENING allows the listener to remain non-judgmental and encourages the speaker to remain open and honest throughout any Restorative Practice. Paying attention to tone and body language is just as important as hearing the words a person speaks.</a:t>
            </a:r>
          </a:p>
          <a:p>
            <a:endParaRPr lang="en-US" dirty="0"/>
          </a:p>
        </p:txBody>
      </p:sp>
      <p:sp>
        <p:nvSpPr>
          <p:cNvPr id="4" name="Slide Number Placeholder 3"/>
          <p:cNvSpPr>
            <a:spLocks noGrp="1"/>
          </p:cNvSpPr>
          <p:nvPr>
            <p:ph type="sldNum" sz="quarter" idx="10"/>
          </p:nvPr>
        </p:nvSpPr>
        <p:spPr/>
        <p:txBody>
          <a:bodyPr/>
          <a:lstStyle/>
          <a:p>
            <a:fld id="{30A6A60B-00BE-461E-AF47-36C00C7B31A0}" type="slidenum">
              <a:rPr lang="en-US" smtClean="0"/>
              <a:t>10</a:t>
            </a:fld>
            <a:endParaRPr lang="en-US"/>
          </a:p>
        </p:txBody>
      </p:sp>
    </p:spTree>
    <p:extLst>
      <p:ext uri="{BB962C8B-B14F-4D97-AF65-F5344CB8AC3E}">
        <p14:creationId xmlns:p14="http://schemas.microsoft.com/office/powerpoint/2010/main" val="5084228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instance, a loud, lively classroom activity may be stressful for one teacher and energizing for another.</a:t>
            </a:r>
            <a:endParaRPr lang="en-US" dirty="0"/>
          </a:p>
        </p:txBody>
      </p:sp>
      <p:sp>
        <p:nvSpPr>
          <p:cNvPr id="4" name="Slide Number Placeholder 3"/>
          <p:cNvSpPr>
            <a:spLocks noGrp="1"/>
          </p:cNvSpPr>
          <p:nvPr>
            <p:ph type="sldNum" sz="quarter" idx="10"/>
          </p:nvPr>
        </p:nvSpPr>
        <p:spPr/>
        <p:txBody>
          <a:bodyPr/>
          <a:lstStyle/>
          <a:p>
            <a:fld id="{30A6A60B-00BE-461E-AF47-36C00C7B31A0}" type="slidenum">
              <a:rPr lang="en-US" smtClean="0"/>
              <a:t>11</a:t>
            </a:fld>
            <a:endParaRPr lang="en-US"/>
          </a:p>
        </p:txBody>
      </p:sp>
    </p:spTree>
    <p:extLst>
      <p:ext uri="{BB962C8B-B14F-4D97-AF65-F5344CB8AC3E}">
        <p14:creationId xmlns:p14="http://schemas.microsoft.com/office/powerpoint/2010/main" val="1597333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By mirroring, we can help the speaker better understand</a:t>
            </a:r>
            <a:r>
              <a:rPr lang="en-US" baseline="0" dirty="0" smtClean="0"/>
              <a:t> him/herself and his/her emotions. In order to listen empathetically, we must be fully present in the conversation and approach what we are hearing from the speaker’s frame of reference.</a:t>
            </a:r>
            <a:endParaRPr lang="en-US" dirty="0"/>
          </a:p>
        </p:txBody>
      </p:sp>
      <p:sp>
        <p:nvSpPr>
          <p:cNvPr id="4" name="Slide Number Placeholder 3"/>
          <p:cNvSpPr>
            <a:spLocks noGrp="1"/>
          </p:cNvSpPr>
          <p:nvPr>
            <p:ph type="sldNum" sz="quarter" idx="10"/>
          </p:nvPr>
        </p:nvSpPr>
        <p:spPr/>
        <p:txBody>
          <a:bodyPr/>
          <a:lstStyle/>
          <a:p>
            <a:fld id="{30A6A60B-00BE-461E-AF47-36C00C7B31A0}" type="slidenum">
              <a:rPr lang="en-US" smtClean="0"/>
              <a:t>12</a:t>
            </a:fld>
            <a:endParaRPr lang="en-US"/>
          </a:p>
        </p:txBody>
      </p:sp>
    </p:spTree>
    <p:extLst>
      <p:ext uri="{BB962C8B-B14F-4D97-AF65-F5344CB8AC3E}">
        <p14:creationId xmlns:p14="http://schemas.microsoft.com/office/powerpoint/2010/main" val="232700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same as the Restorative Questions. These are used when resolving harm between 2 individuals. Harm does not have to be physical, it can be emotional, spoken words or actions that someone is negatively effected by.</a:t>
            </a:r>
            <a:endParaRPr lang="en-US" dirty="0"/>
          </a:p>
        </p:txBody>
      </p:sp>
      <p:sp>
        <p:nvSpPr>
          <p:cNvPr id="4" name="Slide Number Placeholder 3"/>
          <p:cNvSpPr>
            <a:spLocks noGrp="1"/>
          </p:cNvSpPr>
          <p:nvPr>
            <p:ph type="sldNum" sz="quarter" idx="10"/>
          </p:nvPr>
        </p:nvSpPr>
        <p:spPr/>
        <p:txBody>
          <a:bodyPr/>
          <a:lstStyle/>
          <a:p>
            <a:fld id="{30A6A60B-00BE-461E-AF47-36C00C7B31A0}" type="slidenum">
              <a:rPr lang="en-US" smtClean="0"/>
              <a:t>14</a:t>
            </a:fld>
            <a:endParaRPr lang="en-US"/>
          </a:p>
        </p:txBody>
      </p:sp>
    </p:spTree>
    <p:extLst>
      <p:ext uri="{BB962C8B-B14F-4D97-AF65-F5344CB8AC3E}">
        <p14:creationId xmlns:p14="http://schemas.microsoft.com/office/powerpoint/2010/main" val="1097107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Restorative Chat,</a:t>
            </a:r>
            <a:r>
              <a:rPr lang="en-US" baseline="0" dirty="0" smtClean="0"/>
              <a:t> always includes the person or people who have been negatively effected by someone’s actions or words. In a punitive model, the “harmed” are not involved in the process of accountability. Having shared agreements or obligations in class/school sets the course/foundation of having Restorative Chats or Conflict Circles in the future. If we have done the leg work of establishing relationships and agreements with students and staff, THERE WILL BE SOMETHING TO RESTORE! Accountability comes from holding to the expectations of following our agreements and making things right when harm is caused or these agreements are broken. It isn’t about the consequences (punishment) but about repairing the harm and learning a new way to handle conflict.   </a:t>
            </a:r>
            <a:endParaRPr lang="en-US" dirty="0"/>
          </a:p>
        </p:txBody>
      </p:sp>
      <p:sp>
        <p:nvSpPr>
          <p:cNvPr id="4" name="Slide Number Placeholder 3"/>
          <p:cNvSpPr>
            <a:spLocks noGrp="1"/>
          </p:cNvSpPr>
          <p:nvPr>
            <p:ph type="sldNum" sz="quarter" idx="10"/>
          </p:nvPr>
        </p:nvSpPr>
        <p:spPr/>
        <p:txBody>
          <a:bodyPr/>
          <a:lstStyle/>
          <a:p>
            <a:fld id="{30A6A60B-00BE-461E-AF47-36C00C7B31A0}" type="slidenum">
              <a:rPr lang="en-US" smtClean="0"/>
              <a:t>15</a:t>
            </a:fld>
            <a:endParaRPr lang="en-US"/>
          </a:p>
        </p:txBody>
      </p:sp>
    </p:spTree>
    <p:extLst>
      <p:ext uri="{BB962C8B-B14F-4D97-AF65-F5344CB8AC3E}">
        <p14:creationId xmlns:p14="http://schemas.microsoft.com/office/powerpoint/2010/main" val="1356337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48841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1522841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414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23622657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US">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42093993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US">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38126088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US">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21879799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8869681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93245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31380165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a:prstGeom prst="rect">
            <a:avLst/>
          </a:prstGeom>
        </p:spPr>
        <p:txBody>
          <a:bodyPr/>
          <a:lstStyle>
            <a:lvl1pPr algn="l">
              <a:defRPr sz="4000">
                <a:solidFill>
                  <a:schemeClr val="bg1"/>
                </a:solidFill>
                <a:effectLst>
                  <a:outerShdw blurRad="38100" dist="38100" dir="2700000" algn="tl">
                    <a:srgbClr val="000000">
                      <a:alpha val="43137"/>
                    </a:srgbClr>
                  </a:outerShdw>
                </a:effectLst>
                <a:latin typeface="Arial" pitchFamily="34" charset="0"/>
                <a:cs typeface="Arial" pitchFamily="34" charset="0"/>
              </a:defRPr>
            </a:lvl1pPr>
          </a:lstStyle>
          <a:p>
            <a:r>
              <a:rPr lang="en-US" dirty="0" smtClean="0"/>
              <a:t>Click to edit Master title style</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19463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637651"/>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1"/>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1"/>
            <a:ext cx="9144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375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350">
                <a:solidFill>
                  <a:schemeClr val="tx1">
                    <a:lumMod val="95000"/>
                    <a:lumOff val="5000"/>
                  </a:schemeClr>
                </a:solidFill>
              </a:defRPr>
            </a:lvl1pPr>
            <a:lvl2pPr marL="342900" indent="0" algn="ctr">
              <a:buNone/>
              <a:defRPr sz="1350"/>
            </a:lvl2pPr>
            <a:lvl3pPr marL="685800" indent="0" algn="ctr">
              <a:buNone/>
              <a:defRPr sz="1350"/>
            </a:lvl3pPr>
            <a:lvl4pPr marL="1028700" indent="0" algn="ctr">
              <a:buNone/>
              <a:defRPr sz="1350"/>
            </a:lvl4pPr>
            <a:lvl5pPr marL="1371600" indent="0" algn="ctr">
              <a:buNone/>
              <a:defRPr sz="1350"/>
            </a:lvl5pPr>
            <a:lvl6pPr marL="1714500" indent="0" algn="ctr">
              <a:buNone/>
              <a:defRPr sz="1350"/>
            </a:lvl6pPr>
            <a:lvl7pPr marL="2057400" indent="0" algn="ctr">
              <a:buNone/>
              <a:defRPr sz="1350"/>
            </a:lvl7pPr>
            <a:lvl8pPr marL="2400300" indent="0" algn="ctr">
              <a:buNone/>
              <a:defRPr sz="1350"/>
            </a:lvl8pPr>
            <a:lvl9pPr marL="2743200" indent="0" algn="ctr">
              <a:buNone/>
              <a:defRPr sz="135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30822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233269633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1"/>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1"/>
            <a:ext cx="9144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3750" b="0" spc="15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08306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5"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40624008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1725" b="0" cap="none" baseline="0">
                <a:solidFill>
                  <a:schemeClr val="accent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3166" y="2179636"/>
            <a:ext cx="3566160" cy="822960"/>
          </a:xfrm>
        </p:spPr>
        <p:txBody>
          <a:bodyPr lIns="137160" rIns="137160" anchor="ctr">
            <a:normAutofit/>
          </a:bodyPr>
          <a:lstStyle>
            <a:lvl1pPr marL="0" indent="0">
              <a:spcBef>
                <a:spcPts val="0"/>
              </a:spcBef>
              <a:spcAft>
                <a:spcPts val="0"/>
              </a:spcAft>
              <a:buNone/>
              <a:defRPr lang="en-US" sz="1725" b="0" kern="1200" cap="none"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n-US" smtClean="0"/>
              <a:t>Click to edit Master text styles</a:t>
            </a:r>
          </a:p>
        </p:txBody>
      </p:sp>
      <p:sp>
        <p:nvSpPr>
          <p:cNvPr id="6" name="Content Placeholder 5"/>
          <p:cNvSpPr>
            <a:spLocks noGrp="1"/>
          </p:cNvSpPr>
          <p:nvPr>
            <p:ph sz="quarter" idx="4"/>
          </p:nvPr>
        </p:nvSpPr>
        <p:spPr>
          <a:xfrm>
            <a:off x="449316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8" name="Footer Placeholder 7"/>
          <p:cNvSpPr>
            <a:spLocks noGrp="1"/>
          </p:cNvSpPr>
          <p:nvPr>
            <p:ph type="ftr" sz="quarter" idx="11"/>
          </p:nvPr>
        </p:nvSpPr>
        <p:spPr/>
        <p:txBody>
          <a:bodyPr/>
          <a:lstStyle/>
          <a:p>
            <a:endParaRPr lang="en-US">
              <a:solidFill>
                <a:prstClr val="black">
                  <a:lumMod val="95000"/>
                  <a:lumOff val="5000"/>
                </a:prstClr>
              </a:solidFill>
            </a:endParaRPr>
          </a:p>
        </p:txBody>
      </p:sp>
      <p:sp>
        <p:nvSpPr>
          <p:cNvPr id="9" name="Slide Number Placeholder 8"/>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23620713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4" name="Footer Placeholder 3"/>
          <p:cNvSpPr>
            <a:spLocks noGrp="1"/>
          </p:cNvSpPr>
          <p:nvPr>
            <p:ph type="ftr" sz="quarter" idx="11"/>
          </p:nvPr>
        </p:nvSpPr>
        <p:spPr/>
        <p:txBody>
          <a:bodyPr/>
          <a:lstStyle/>
          <a:p>
            <a:endParaRPr lang="en-US">
              <a:solidFill>
                <a:prstClr val="black">
                  <a:lumMod val="95000"/>
                  <a:lumOff val="5000"/>
                </a:prstClr>
              </a:solidFill>
            </a:endParaRPr>
          </a:p>
        </p:txBody>
      </p:sp>
      <p:sp>
        <p:nvSpPr>
          <p:cNvPr id="5" name="Slide Number Placeholder 4"/>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26275513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3" name="Footer Placeholder 2"/>
          <p:cNvSpPr>
            <a:spLocks noGrp="1"/>
          </p:cNvSpPr>
          <p:nvPr>
            <p:ph type="ftr" sz="quarter" idx="11"/>
          </p:nvPr>
        </p:nvSpPr>
        <p:spPr/>
        <p:txBody>
          <a:bodyPr/>
          <a:lstStyle/>
          <a:p>
            <a:endParaRPr lang="en-US">
              <a:solidFill>
                <a:prstClr val="black">
                  <a:lumMod val="95000"/>
                  <a:lumOff val="5000"/>
                </a:prstClr>
              </a:solidFill>
            </a:endParaRPr>
          </a:p>
        </p:txBody>
      </p:sp>
      <p:sp>
        <p:nvSpPr>
          <p:cNvPr id="4" name="Slide Number Placeholder 3"/>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1243220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0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51248419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130425"/>
            <a:ext cx="7620000" cy="1470025"/>
          </a:xfrm>
          <a:prstGeom prst="rect">
            <a:avLst/>
          </a:prstGeom>
        </p:spPr>
        <p:txBody>
          <a:bodyPr/>
          <a:lstStyle>
            <a:lvl1pPr>
              <a:defRPr sz="3600">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934200" cy="1752600"/>
          </a:xfrm>
          <a:prstGeom prst="rect">
            <a:avLst/>
          </a:prstGeom>
        </p:spPr>
        <p:txBody>
          <a:bodyPr/>
          <a:lstStyle>
            <a:lvl1pPr marL="0" indent="0" algn="ctr">
              <a:buNone/>
              <a:defRPr sz="30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3750" spc="15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rIns="45720" bIns="4572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6" name="Footer Placeholder 5"/>
          <p:cNvSpPr>
            <a:spLocks noGrp="1"/>
          </p:cNvSpPr>
          <p:nvPr>
            <p:ph type="ftr" sz="quarter" idx="11"/>
          </p:nvPr>
        </p:nvSpPr>
        <p:spPr/>
        <p:txBody>
          <a:bodyPr/>
          <a:lstStyle/>
          <a:p>
            <a:endParaRPr lang="en-US">
              <a:solidFill>
                <a:prstClr val="black">
                  <a:lumMod val="95000"/>
                  <a:lumOff val="5000"/>
                </a:prstClr>
              </a:solidFill>
            </a:endParaRPr>
          </a:p>
        </p:txBody>
      </p:sp>
      <p:sp>
        <p:nvSpPr>
          <p:cNvPr id="7" name="Slide Number Placeholder 6"/>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07065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spTree>
    <p:extLst>
      <p:ext uri="{BB962C8B-B14F-4D97-AF65-F5344CB8AC3E}">
        <p14:creationId xmlns:p14="http://schemas.microsoft.com/office/powerpoint/2010/main" val="6085024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5" name="Footer Placeholder 4"/>
          <p:cNvSpPr>
            <a:spLocks noGrp="1"/>
          </p:cNvSpPr>
          <p:nvPr>
            <p:ph type="ftr" sz="quarter" idx="11"/>
          </p:nvPr>
        </p:nvSpPr>
        <p:spPr/>
        <p:txBody>
          <a:bodyPr/>
          <a:lstStyle/>
          <a:p>
            <a:endParaRPr lang="en-US">
              <a:solidFill>
                <a:prstClr val="black">
                  <a:lumMod val="95000"/>
                  <a:lumOff val="5000"/>
                </a:prstClr>
              </a:solidFill>
            </a:endParaRPr>
          </a:p>
        </p:txBody>
      </p:sp>
      <p:sp>
        <p:nvSpPr>
          <p:cNvPr id="6" name="Slide Number Placeholder 5"/>
          <p:cNvSpPr>
            <a:spLocks noGrp="1"/>
          </p:cNvSpPr>
          <p:nvPr>
            <p:ph type="sldNum" sz="quarter" idx="12"/>
          </p:nvPr>
        </p:nvSpPr>
        <p:spPr/>
        <p:txBody>
          <a:body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02243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509580563"/>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 1 column 1">
  <p:cSld name="Title + 1 column 1">
    <p:spTree>
      <p:nvGrpSpPr>
        <p:cNvPr id="1" name="Shape 61"/>
        <p:cNvGrpSpPr/>
        <p:nvPr/>
      </p:nvGrpSpPr>
      <p:grpSpPr>
        <a:xfrm>
          <a:off x="0" y="0"/>
          <a:ext cx="0" cy="0"/>
          <a:chOff x="0" y="0"/>
          <a:chExt cx="0" cy="0"/>
        </a:xfrm>
      </p:grpSpPr>
      <p:sp>
        <p:nvSpPr>
          <p:cNvPr id="64" name="Shape 64"/>
          <p:cNvSpPr txBox="1">
            <a:spLocks noGrp="1"/>
          </p:cNvSpPr>
          <p:nvPr>
            <p:ph type="title"/>
          </p:nvPr>
        </p:nvSpPr>
        <p:spPr>
          <a:xfrm>
            <a:off x="1381250" y="1230224"/>
            <a:ext cx="3878400" cy="580800"/>
          </a:xfrm>
          <a:prstGeom prst="rect">
            <a:avLst/>
          </a:prstGeom>
        </p:spPr>
        <p:txBody>
          <a:bodyPr spcFirstLastPara="1" wrap="square" lIns="91425" tIns="91425" rIns="91425" bIns="91425" anchor="ctr" anchorCtr="0"/>
          <a:lstStyle>
            <a:lvl1pPr lvl="0" rtl="0">
              <a:spcBef>
                <a:spcPts val="0"/>
              </a:spcBef>
              <a:spcAft>
                <a:spcPts val="0"/>
              </a:spcAft>
              <a:buSzPts val="2000"/>
              <a:buFont typeface="Lora"/>
              <a:buNone/>
              <a:defRPr sz="2000" b="1">
                <a:latin typeface="Lora"/>
                <a:ea typeface="Lora"/>
                <a:cs typeface="Lora"/>
                <a:sym typeface="Lora"/>
              </a:defRPr>
            </a:lvl1pPr>
            <a:lvl2pPr lvl="1" rtl="0">
              <a:spcBef>
                <a:spcPts val="0"/>
              </a:spcBef>
              <a:spcAft>
                <a:spcPts val="0"/>
              </a:spcAft>
              <a:buSzPts val="2000"/>
              <a:buFont typeface="Lora"/>
              <a:buNone/>
              <a:defRPr sz="2000" b="1">
                <a:highlight>
                  <a:srgbClr val="FFFFFF"/>
                </a:highlight>
                <a:latin typeface="Lora"/>
                <a:ea typeface="Lora"/>
                <a:cs typeface="Lora"/>
                <a:sym typeface="Lora"/>
              </a:defRPr>
            </a:lvl2pPr>
            <a:lvl3pPr lvl="2" rtl="0">
              <a:spcBef>
                <a:spcPts val="0"/>
              </a:spcBef>
              <a:spcAft>
                <a:spcPts val="0"/>
              </a:spcAft>
              <a:buSzPts val="2000"/>
              <a:buFont typeface="Lora"/>
              <a:buNone/>
              <a:defRPr sz="2000" b="1">
                <a:highlight>
                  <a:srgbClr val="FFFFFF"/>
                </a:highlight>
                <a:latin typeface="Lora"/>
                <a:ea typeface="Lora"/>
                <a:cs typeface="Lora"/>
                <a:sym typeface="Lora"/>
              </a:defRPr>
            </a:lvl3pPr>
            <a:lvl4pPr lvl="3" rtl="0">
              <a:spcBef>
                <a:spcPts val="0"/>
              </a:spcBef>
              <a:spcAft>
                <a:spcPts val="0"/>
              </a:spcAft>
              <a:buSzPts val="2000"/>
              <a:buFont typeface="Lora"/>
              <a:buNone/>
              <a:defRPr sz="2000" b="1">
                <a:highlight>
                  <a:srgbClr val="FFFFFF"/>
                </a:highlight>
                <a:latin typeface="Lora"/>
                <a:ea typeface="Lora"/>
                <a:cs typeface="Lora"/>
                <a:sym typeface="Lora"/>
              </a:defRPr>
            </a:lvl4pPr>
            <a:lvl5pPr lvl="4" rtl="0">
              <a:spcBef>
                <a:spcPts val="0"/>
              </a:spcBef>
              <a:spcAft>
                <a:spcPts val="0"/>
              </a:spcAft>
              <a:buSzPts val="2000"/>
              <a:buFont typeface="Lora"/>
              <a:buNone/>
              <a:defRPr sz="2000" b="1">
                <a:highlight>
                  <a:srgbClr val="FFFFFF"/>
                </a:highlight>
                <a:latin typeface="Lora"/>
                <a:ea typeface="Lora"/>
                <a:cs typeface="Lora"/>
                <a:sym typeface="Lora"/>
              </a:defRPr>
            </a:lvl5pPr>
            <a:lvl6pPr lvl="5" rtl="0">
              <a:spcBef>
                <a:spcPts val="0"/>
              </a:spcBef>
              <a:spcAft>
                <a:spcPts val="0"/>
              </a:spcAft>
              <a:buSzPts val="2000"/>
              <a:buFont typeface="Lora"/>
              <a:buNone/>
              <a:defRPr sz="2000" b="1">
                <a:highlight>
                  <a:srgbClr val="FFFFFF"/>
                </a:highlight>
                <a:latin typeface="Lora"/>
                <a:ea typeface="Lora"/>
                <a:cs typeface="Lora"/>
                <a:sym typeface="Lora"/>
              </a:defRPr>
            </a:lvl6pPr>
            <a:lvl7pPr lvl="6" rtl="0">
              <a:spcBef>
                <a:spcPts val="0"/>
              </a:spcBef>
              <a:spcAft>
                <a:spcPts val="0"/>
              </a:spcAft>
              <a:buSzPts val="2000"/>
              <a:buFont typeface="Lora"/>
              <a:buNone/>
              <a:defRPr sz="2000" b="1">
                <a:highlight>
                  <a:srgbClr val="FFFFFF"/>
                </a:highlight>
                <a:latin typeface="Lora"/>
                <a:ea typeface="Lora"/>
                <a:cs typeface="Lora"/>
                <a:sym typeface="Lora"/>
              </a:defRPr>
            </a:lvl7pPr>
            <a:lvl8pPr lvl="7" rtl="0">
              <a:spcBef>
                <a:spcPts val="0"/>
              </a:spcBef>
              <a:spcAft>
                <a:spcPts val="0"/>
              </a:spcAft>
              <a:buSzPts val="2000"/>
              <a:buFont typeface="Lora"/>
              <a:buNone/>
              <a:defRPr sz="2000" b="1">
                <a:highlight>
                  <a:srgbClr val="FFFFFF"/>
                </a:highlight>
                <a:latin typeface="Lora"/>
                <a:ea typeface="Lora"/>
                <a:cs typeface="Lora"/>
                <a:sym typeface="Lora"/>
              </a:defRPr>
            </a:lvl8pPr>
            <a:lvl9pPr lvl="8" rtl="0">
              <a:spcBef>
                <a:spcPts val="0"/>
              </a:spcBef>
              <a:spcAft>
                <a:spcPts val="0"/>
              </a:spcAft>
              <a:buSzPts val="2000"/>
              <a:buFont typeface="Lora"/>
              <a:buNone/>
              <a:defRPr sz="2000" b="1">
                <a:highlight>
                  <a:srgbClr val="FFFFFF"/>
                </a:highlight>
                <a:latin typeface="Lora"/>
                <a:ea typeface="Lora"/>
                <a:cs typeface="Lora"/>
                <a:sym typeface="Lora"/>
              </a:defRPr>
            </a:lvl9pPr>
          </a:lstStyle>
          <a:p>
            <a:endParaRPr/>
          </a:p>
        </p:txBody>
      </p:sp>
      <p:sp>
        <p:nvSpPr>
          <p:cNvPr id="65" name="Shape 65"/>
          <p:cNvSpPr txBox="1">
            <a:spLocks noGrp="1"/>
          </p:cNvSpPr>
          <p:nvPr>
            <p:ph type="body" idx="1"/>
          </p:nvPr>
        </p:nvSpPr>
        <p:spPr>
          <a:xfrm>
            <a:off x="1381250" y="2155293"/>
            <a:ext cx="6809700" cy="4149600"/>
          </a:xfrm>
          <a:prstGeom prst="rect">
            <a:avLst/>
          </a:prstGeom>
        </p:spPr>
        <p:txBody>
          <a:bodyPr spcFirstLastPara="1" wrap="square" lIns="91425" tIns="91425" rIns="91425" bIns="91425" anchor="t" anchorCtr="0"/>
          <a:lstStyle>
            <a:lvl1pPr marL="457189" lvl="0" indent="-380990" rtl="0">
              <a:spcBef>
                <a:spcPts val="600"/>
              </a:spcBef>
              <a:spcAft>
                <a:spcPts val="0"/>
              </a:spcAft>
              <a:buClr>
                <a:srgbClr val="FFCD00"/>
              </a:buClr>
              <a:buSzPts val="2400"/>
              <a:buFont typeface="Quattrocento Sans"/>
              <a:buChar char="◉"/>
              <a:defRPr sz="2400">
                <a:latin typeface="Quattrocento Sans"/>
                <a:ea typeface="Quattrocento Sans"/>
                <a:cs typeface="Quattrocento Sans"/>
                <a:sym typeface="Quattrocento Sans"/>
              </a:defRPr>
            </a:lvl1pPr>
            <a:lvl2pPr marL="914378" lvl="1" indent="-355591"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2pPr>
            <a:lvl3pPr marL="1371566" lvl="2" indent="-355591"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3pPr>
            <a:lvl4pPr marL="1828754" lvl="3" indent="-342892"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4pPr>
            <a:lvl5pPr marL="2285943" lvl="4" indent="-342892"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5pPr>
            <a:lvl6pPr marL="2743132" lvl="5" indent="-342892"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6pPr>
            <a:lvl7pPr marL="3200320" lvl="6" indent="-342892"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7pPr>
            <a:lvl8pPr marL="3657509" lvl="7" indent="-342892"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8pPr>
            <a:lvl9pPr marL="4114697" lvl="8" indent="-342892"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9pPr>
          </a:lstStyle>
          <a:p>
            <a:endParaRPr/>
          </a:p>
        </p:txBody>
      </p:sp>
    </p:spTree>
    <p:extLst>
      <p:ext uri="{BB962C8B-B14F-4D97-AF65-F5344CB8AC3E}">
        <p14:creationId xmlns:p14="http://schemas.microsoft.com/office/powerpoint/2010/main" val="3031101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304800" y="152400"/>
            <a:ext cx="74676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a:defRPr sz="4000" b="0">
                <a:solidFill>
                  <a:schemeClr val="bg1"/>
                </a:solidFill>
                <a:effectLst>
                  <a:outerShdw blurRad="38100" dist="38100" dir="2700000" algn="tl">
                    <a:srgbClr val="000000">
                      <a:alpha val="43137"/>
                    </a:srgbClr>
                  </a:outerShdw>
                </a:effectLst>
                <a:latin typeface="Arial" pitchFamily="34" charset="0"/>
                <a:cs typeface="Arial" pitchFamily="34" charset="0"/>
              </a:defRPr>
            </a:lvl1pPr>
          </a:lstStyle>
          <a:p>
            <a:pPr lvl="0"/>
            <a:r>
              <a:rPr lang="en-US" dirty="0" smtClean="0"/>
              <a:t>Click to edit Master title style</a:t>
            </a:r>
          </a:p>
        </p:txBody>
      </p:sp>
      <p:sp>
        <p:nvSpPr>
          <p:cNvPr id="11" name="Text Placeholder 10"/>
          <p:cNvSpPr>
            <a:spLocks noGrp="1"/>
          </p:cNvSpPr>
          <p:nvPr>
            <p:ph type="body" sz="quarter" idx="13"/>
          </p:nvPr>
        </p:nvSpPr>
        <p:spPr>
          <a:xfrm>
            <a:off x="1219200" y="1600200"/>
            <a:ext cx="7543800" cy="4267200"/>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a:prstGeom prst="rect">
            <a:avLst/>
          </a:prstGeom>
        </p:spPr>
        <p:txBody>
          <a:bodyPr/>
          <a:lstStyle>
            <a:lvl1pPr algn="l">
              <a:defRPr sz="4000">
                <a:solidFill>
                  <a:schemeClr val="bg1"/>
                </a:solidFill>
                <a:effectLst>
                  <a:outerShdw blurRad="38100" dist="38100" dir="2700000" algn="tl">
                    <a:srgbClr val="000000">
                      <a:alpha val="43137"/>
                    </a:srgbClr>
                  </a:outerShdw>
                </a:effectLst>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371600" y="1600200"/>
            <a:ext cx="7315200" cy="42211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a:prstGeom prst="rect">
            <a:avLst/>
          </a:prstGeom>
        </p:spPr>
        <p:txBody>
          <a:bodyPr/>
          <a:lstStyle>
            <a:lvl1pPr algn="l">
              <a:defRPr sz="4000">
                <a:solidFill>
                  <a:schemeClr val="bg1"/>
                </a:solidFill>
                <a:effectLst>
                  <a:outerShdw blurRad="38100" dist="38100" dir="2700000" algn="tl">
                    <a:srgbClr val="000000">
                      <a:alpha val="43137"/>
                    </a:srgbClr>
                  </a:outerShdw>
                </a:effectLst>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1143000" y="1600200"/>
            <a:ext cx="3733800" cy="4525963"/>
          </a:xfrm>
          <a:prstGeom prst="rect">
            <a:avLst/>
          </a:prstGeo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029200" y="1600200"/>
            <a:ext cx="3657600" cy="4525963"/>
          </a:xfrm>
          <a:prstGeom prst="rect">
            <a:avLst/>
          </a:prstGeo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6800" y="1295400"/>
            <a:ext cx="2819400" cy="762000"/>
          </a:xfrm>
          <a:prstGeom prst="rect">
            <a:avLst/>
          </a:prstGeom>
        </p:spPr>
        <p:txBody>
          <a:bodyPr anchor="b"/>
          <a:lstStyle>
            <a:lvl1pPr algn="l">
              <a:defRPr sz="18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038600" y="1295400"/>
            <a:ext cx="4648200" cy="4830763"/>
          </a:xfrm>
          <a:prstGeom prst="rect">
            <a:avLst/>
          </a:prstGeom>
        </p:spPr>
        <p:txBody>
          <a:bodyPr/>
          <a:lstStyle>
            <a:lvl1pPr>
              <a:defRPr sz="28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066800" y="2209800"/>
            <a:ext cx="2819400" cy="3916363"/>
          </a:xfrm>
          <a:prstGeom prst="rect">
            <a:avLst/>
          </a:prstGeo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52600" y="4800600"/>
            <a:ext cx="7086600" cy="566738"/>
          </a:xfrm>
          <a:prstGeom prst="rect">
            <a:avLst/>
          </a:prstGeo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1600199"/>
            <a:ext cx="5486400" cy="31273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486400"/>
            <a:ext cx="7046912" cy="685800"/>
          </a:xfrm>
          <a:prstGeom prst="rect">
            <a:avLst/>
          </a:prstGeo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a:prstGeom prst="rect">
            <a:avLst/>
          </a:prstGeom>
        </p:spPr>
        <p:txBody>
          <a:bodyPr/>
          <a:lstStyle>
            <a:lvl1pPr algn="l">
              <a:defRPr sz="4000">
                <a:solidFill>
                  <a:schemeClr val="bg1"/>
                </a:solidFill>
                <a:effectLst>
                  <a:outerShdw blurRad="38100" dist="38100" dir="2700000" algn="tl">
                    <a:srgbClr val="000000">
                      <a:alpha val="43137"/>
                    </a:srgbClr>
                  </a:outerShdw>
                </a:effectLst>
                <a:latin typeface="Arial" pitchFamily="34" charset="0"/>
                <a:cs typeface="Arial" pitchFamily="34" charset="0"/>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heme" Target="../theme/theme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slideLayout" Target="../slideLayouts/slideLayout21.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5" descr="PPT Curve.jpg"/>
          <p:cNvPicPr>
            <a:picLocks noChangeAspect="1"/>
          </p:cNvPicPr>
          <p:nvPr/>
        </p:nvPicPr>
        <p:blipFill>
          <a:blip r:embed="rId11" cstate="print"/>
          <a:srcRect/>
          <a:stretch>
            <a:fillRect/>
          </a:stretch>
        </p:blipFill>
        <p:spPr bwMode="auto">
          <a:xfrm>
            <a:off x="0" y="1066800"/>
            <a:ext cx="1417638" cy="5791200"/>
          </a:xfrm>
          <a:prstGeom prst="rect">
            <a:avLst/>
          </a:prstGeom>
          <a:noFill/>
          <a:ln w="9525">
            <a:noFill/>
            <a:miter lim="800000"/>
            <a:headEnd/>
            <a:tailEnd/>
          </a:ln>
        </p:spPr>
      </p:pic>
      <p:sp>
        <p:nvSpPr>
          <p:cNvPr id="9" name="Rectangle 8"/>
          <p:cNvSpPr/>
          <p:nvPr/>
        </p:nvSpPr>
        <p:spPr>
          <a:xfrm>
            <a:off x="0" y="0"/>
            <a:ext cx="9144000" cy="1066800"/>
          </a:xfrm>
          <a:prstGeom prst="rect">
            <a:avLst/>
          </a:prstGeom>
          <a:solidFill>
            <a:srgbClr val="0066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sp>
        <p:nvSpPr>
          <p:cNvPr id="10" name="Rectangle 9"/>
          <p:cNvSpPr/>
          <p:nvPr/>
        </p:nvSpPr>
        <p:spPr>
          <a:xfrm>
            <a:off x="0" y="990600"/>
            <a:ext cx="9144000" cy="152400"/>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prstClr val="white"/>
              </a:solidFill>
            </a:endParaRPr>
          </a:p>
        </p:txBody>
      </p:sp>
      <p:pic>
        <p:nvPicPr>
          <p:cNvPr id="2053" name="Picture 5" descr="SSHS Logo.gif"/>
          <p:cNvPicPr>
            <a:picLocks noChangeAspect="1"/>
          </p:cNvPicPr>
          <p:nvPr/>
        </p:nvPicPr>
        <p:blipFill>
          <a:blip r:embed="rId12" cstate="print"/>
          <a:srcRect/>
          <a:stretch>
            <a:fillRect/>
          </a:stretch>
        </p:blipFill>
        <p:spPr bwMode="auto">
          <a:xfrm>
            <a:off x="7010400" y="6019800"/>
            <a:ext cx="1789113" cy="609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6DFF08F-DC6B-4601-B491-B0F83F6DD2DA}" type="datetimeFigureOut">
              <a:rPr lang="en-US" dirty="0"/>
              <a:pPr/>
              <a:t>7/31/2018</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43497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B7546A03-A698-48B4-80B2-FD3C94DE8D44}" type="datetimeFigureOut">
              <a:rPr lang="en-US" smtClean="0">
                <a:solidFill>
                  <a:prstClr val="black">
                    <a:lumMod val="95000"/>
                    <a:lumOff val="5000"/>
                  </a:prstClr>
                </a:solidFill>
              </a:rPr>
              <a:pPr/>
              <a:t>7/31/2018</a:t>
            </a:fld>
            <a:endParaRPr lang="en-US">
              <a:solidFill>
                <a:prstClr val="black">
                  <a:lumMod val="95000"/>
                  <a:lumOff val="5000"/>
                </a:prstClr>
              </a:solidFill>
            </a:endParaRPr>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endParaRPr lang="en-US">
              <a:solidFill>
                <a:prstClr val="black">
                  <a:lumMod val="95000"/>
                  <a:lumOff val="5000"/>
                </a:prstClr>
              </a:solidFill>
            </a:endParaRPr>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7EA63679-7176-4D46-9F6C-F6EAFDA1BFEA}" type="slidenum">
              <a:rPr lang="en-US" smtClean="0">
                <a:solidFill>
                  <a:prstClr val="black">
                    <a:lumMod val="95000"/>
                    <a:lumOff val="5000"/>
                  </a:prstClr>
                </a:solidFill>
              </a:rPr>
              <a:pPr/>
              <a:t>‹#›</a:t>
            </a:fld>
            <a:endParaRPr lang="en-US">
              <a:solidFill>
                <a:prstClr val="black">
                  <a:lumMod val="95000"/>
                  <a:lumOff val="5000"/>
                </a:prstClr>
              </a:solidFill>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2371135"/>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txStyles>
    <p:titleStyle>
      <a:lvl1pPr algn="l" defTabSz="685800" rtl="0" eaLnBrk="1" latinLnBrk="0" hangingPunct="1">
        <a:lnSpc>
          <a:spcPct val="80000"/>
        </a:lnSpc>
        <a:spcBef>
          <a:spcPct val="0"/>
        </a:spcBef>
        <a:buNone/>
        <a:defRPr sz="375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65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35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prstGeom prst="rect">
            <a:avLst/>
          </a:prstGeom>
        </p:spPr>
        <p:txBody>
          <a:bodyPr/>
          <a:lstStyle/>
          <a:p>
            <a:r>
              <a:rPr lang="en-US" dirty="0" smtClean="0"/>
              <a:t>Restorative Practices</a:t>
            </a:r>
            <a:endParaRPr lang="en-US" dirty="0"/>
          </a:p>
        </p:txBody>
      </p:sp>
      <p:sp>
        <p:nvSpPr>
          <p:cNvPr id="3" name="Subtitle 2"/>
          <p:cNvSpPr>
            <a:spLocks noGrp="1"/>
          </p:cNvSpPr>
          <p:nvPr>
            <p:ph type="subTitle" idx="1"/>
          </p:nvPr>
        </p:nvSpPr>
        <p:spPr>
          <a:prstGeom prst="rect">
            <a:avLst/>
          </a:prstGeom>
        </p:spPr>
        <p:txBody>
          <a:bodyPr/>
          <a:lstStyle/>
          <a:p>
            <a:r>
              <a:rPr lang="en-US" dirty="0" smtClean="0"/>
              <a:t>Mike </a:t>
            </a:r>
            <a:r>
              <a:rPr lang="en-US" dirty="0" err="1" smtClean="0"/>
              <a:t>Renn</a:t>
            </a:r>
            <a:r>
              <a:rPr lang="en-US" dirty="0" smtClean="0"/>
              <a:t>, LMHP, CPC</a:t>
            </a:r>
          </a:p>
          <a:p>
            <a:r>
              <a:rPr lang="en-US" dirty="0" smtClean="0"/>
              <a:t>Lincoln Public Schools</a:t>
            </a:r>
          </a:p>
          <a:p>
            <a:endParaRPr lang="en-US" dirty="0"/>
          </a:p>
        </p:txBody>
      </p:sp>
    </p:spTree>
    <p:extLst>
      <p:ext uri="{BB962C8B-B14F-4D97-AF65-F5344CB8AC3E}">
        <p14:creationId xmlns:p14="http://schemas.microsoft.com/office/powerpoint/2010/main" val="18516465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EMPATHETIC LISTENING – </a:t>
            </a:r>
            <a:r>
              <a:rPr lang="en-US" sz="2400" dirty="0"/>
              <a:t>“Listen with your eyes, heart, and ears”</a:t>
            </a:r>
            <a:endParaRPr lang="en-US" dirty="0"/>
          </a:p>
        </p:txBody>
      </p:sp>
      <p:sp>
        <p:nvSpPr>
          <p:cNvPr id="4" name="Content Placeholder 3"/>
          <p:cNvSpPr>
            <a:spLocks noGrp="1"/>
          </p:cNvSpPr>
          <p:nvPr>
            <p:ph sz="half" idx="1"/>
          </p:nvPr>
        </p:nvSpPr>
        <p:spPr>
          <a:xfrm>
            <a:off x="768095" y="2571750"/>
            <a:ext cx="3566160" cy="3017520"/>
          </a:xfrm>
        </p:spPr>
        <p:txBody>
          <a:bodyPr/>
          <a:lstStyle/>
          <a:p>
            <a:r>
              <a:rPr lang="en-US" sz="2400" b="1" u="sng" dirty="0"/>
              <a:t>Rationale:</a:t>
            </a:r>
          </a:p>
          <a:p>
            <a:r>
              <a:rPr lang="en-US" sz="2400" dirty="0"/>
              <a:t>Only 7% of what we communicate is transmitted through words. 40% comes through tone, and the remaining 53% is through body language.</a:t>
            </a:r>
          </a:p>
        </p:txBody>
      </p:sp>
      <p:sp>
        <p:nvSpPr>
          <p:cNvPr id="5" name="Content Placeholder 4"/>
          <p:cNvSpPr>
            <a:spLocks noGrp="1"/>
          </p:cNvSpPr>
          <p:nvPr>
            <p:ph sz="half" idx="2"/>
          </p:nvPr>
        </p:nvSpPr>
        <p:spPr/>
        <p:txBody>
          <a:bodyPr/>
          <a:lstStyle/>
          <a:p>
            <a:r>
              <a:rPr lang="en-US" sz="2100" b="1" u="sng" dirty="0"/>
              <a:t>How to: “Ask yourself”</a:t>
            </a:r>
          </a:p>
          <a:p>
            <a:r>
              <a:rPr lang="en-US" sz="2100" dirty="0"/>
              <a:t>What is speaker’s posture?</a:t>
            </a:r>
          </a:p>
          <a:p>
            <a:r>
              <a:rPr lang="en-US" sz="2100" dirty="0"/>
              <a:t>What are their eyes communicating?</a:t>
            </a:r>
          </a:p>
          <a:p>
            <a:r>
              <a:rPr lang="en-US" sz="2100" dirty="0"/>
              <a:t>How loudly or softly are they speaking?</a:t>
            </a:r>
          </a:p>
          <a:p>
            <a:r>
              <a:rPr lang="en-US" sz="2100" dirty="0"/>
              <a:t>Which words are being emphasized?</a:t>
            </a:r>
          </a:p>
        </p:txBody>
      </p:sp>
    </p:spTree>
    <p:extLst>
      <p:ext uri="{BB962C8B-B14F-4D97-AF65-F5344CB8AC3E}">
        <p14:creationId xmlns:p14="http://schemas.microsoft.com/office/powerpoint/2010/main" val="4705338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5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fade">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Empathetic listening – </a:t>
            </a:r>
            <a:r>
              <a:rPr lang="en-US" sz="2400" dirty="0"/>
              <a:t>“Stand in their shoes”</a:t>
            </a:r>
          </a:p>
        </p:txBody>
      </p:sp>
      <p:sp>
        <p:nvSpPr>
          <p:cNvPr id="3" name="Content Placeholder 2"/>
          <p:cNvSpPr>
            <a:spLocks noGrp="1"/>
          </p:cNvSpPr>
          <p:nvPr>
            <p:ph sz="half" idx="1"/>
          </p:nvPr>
        </p:nvSpPr>
        <p:spPr/>
        <p:txBody>
          <a:bodyPr/>
          <a:lstStyle/>
          <a:p>
            <a:r>
              <a:rPr lang="en-US" sz="2400" b="1" i="1" u="sng" dirty="0"/>
              <a:t>Rationale</a:t>
            </a:r>
            <a:r>
              <a:rPr lang="en-US" sz="2400" b="1" i="1" dirty="0"/>
              <a:t>:</a:t>
            </a:r>
          </a:p>
          <a:p>
            <a:r>
              <a:rPr lang="en-US" sz="2700" dirty="0"/>
              <a:t>Even if what we have experienced is similar to someone else, how we experience it may be very different.</a:t>
            </a:r>
          </a:p>
        </p:txBody>
      </p:sp>
      <p:sp>
        <p:nvSpPr>
          <p:cNvPr id="4" name="Content Placeholder 3"/>
          <p:cNvSpPr>
            <a:spLocks noGrp="1"/>
          </p:cNvSpPr>
          <p:nvPr>
            <p:ph sz="half" idx="2"/>
          </p:nvPr>
        </p:nvSpPr>
        <p:spPr/>
        <p:txBody>
          <a:bodyPr/>
          <a:lstStyle/>
          <a:p>
            <a:r>
              <a:rPr lang="en-US" sz="2100" b="1" i="1" u="sng" dirty="0"/>
              <a:t>How to: “ASK THE SPEAKER”</a:t>
            </a:r>
          </a:p>
          <a:p>
            <a:r>
              <a:rPr lang="en-US" sz="2100" dirty="0"/>
              <a:t>What is that like for you?</a:t>
            </a:r>
          </a:p>
          <a:p>
            <a:r>
              <a:rPr lang="en-US" sz="2100" dirty="0"/>
              <a:t>How did you feel when…?</a:t>
            </a:r>
          </a:p>
          <a:p>
            <a:r>
              <a:rPr lang="en-US" sz="2100" dirty="0"/>
              <a:t>What did you enjoy about…?</a:t>
            </a:r>
          </a:p>
          <a:p>
            <a:r>
              <a:rPr lang="en-US" sz="2100" dirty="0"/>
              <a:t>What has been the hardest part of…?</a:t>
            </a:r>
          </a:p>
        </p:txBody>
      </p:sp>
    </p:spTree>
    <p:extLst>
      <p:ext uri="{BB962C8B-B14F-4D97-AF65-F5344CB8AC3E}">
        <p14:creationId xmlns:p14="http://schemas.microsoft.com/office/powerpoint/2010/main" val="12751068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1000"/>
                                        <p:tgtEl>
                                          <p:spTgt spid="4">
                                            <p:txEl>
                                              <p:pRg st="3" end="3"/>
                                            </p:txEl>
                                          </p:spTgt>
                                        </p:tgtEl>
                                      </p:cBhvr>
                                    </p:animEffect>
                                    <p:anim calcmode="lin" valueType="num">
                                      <p:cBhvr>
                                        <p:cTn id="43"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4" end="4"/>
                                            </p:txEl>
                                          </p:spTgt>
                                        </p:tgtEl>
                                        <p:attrNameLst>
                                          <p:attrName>style.visibility</p:attrName>
                                        </p:attrNameLst>
                                      </p:cBhvr>
                                      <p:to>
                                        <p:strVal val="visible"/>
                                      </p:to>
                                    </p:set>
                                    <p:animEffect transition="in" filter="fade">
                                      <p:cBhvr>
                                        <p:cTn id="49" dur="1000"/>
                                        <p:tgtEl>
                                          <p:spTgt spid="4">
                                            <p:txEl>
                                              <p:pRg st="4" end="4"/>
                                            </p:txEl>
                                          </p:spTgt>
                                        </p:tgtEl>
                                      </p:cBhvr>
                                    </p:animEffect>
                                    <p:anim calcmode="lin" valueType="num">
                                      <p:cBhvr>
                                        <p:cTn id="5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Empathetic listening – </a:t>
            </a:r>
            <a:r>
              <a:rPr lang="en-US" sz="2400" dirty="0"/>
              <a:t>“Practice mirroring”</a:t>
            </a:r>
            <a:endParaRPr lang="en-US" dirty="0"/>
          </a:p>
        </p:txBody>
      </p:sp>
      <p:sp>
        <p:nvSpPr>
          <p:cNvPr id="3" name="Content Placeholder 2"/>
          <p:cNvSpPr>
            <a:spLocks noGrp="1"/>
          </p:cNvSpPr>
          <p:nvPr>
            <p:ph sz="half" idx="1"/>
          </p:nvPr>
        </p:nvSpPr>
        <p:spPr/>
        <p:txBody>
          <a:bodyPr/>
          <a:lstStyle/>
          <a:p>
            <a:r>
              <a:rPr lang="en-US" sz="2400" b="1" i="1" u="sng" dirty="0"/>
              <a:t>Rationale:</a:t>
            </a:r>
          </a:p>
          <a:p>
            <a:r>
              <a:rPr lang="en-US" sz="2400" dirty="0"/>
              <a:t>Repeating the meaning of a person’s words in a warm and caring tone assures the speaker that we seek to understand instead of judging or giving advice</a:t>
            </a:r>
          </a:p>
        </p:txBody>
      </p:sp>
      <p:sp>
        <p:nvSpPr>
          <p:cNvPr id="4" name="Content Placeholder 3"/>
          <p:cNvSpPr>
            <a:spLocks noGrp="1"/>
          </p:cNvSpPr>
          <p:nvPr>
            <p:ph sz="half" idx="2"/>
          </p:nvPr>
        </p:nvSpPr>
        <p:spPr/>
        <p:txBody>
          <a:bodyPr/>
          <a:lstStyle/>
          <a:p>
            <a:r>
              <a:rPr lang="en-US" sz="2100" b="1" i="1" u="sng" dirty="0"/>
              <a:t>How to: “MIRRORING PHRASES”</a:t>
            </a:r>
          </a:p>
          <a:p>
            <a:r>
              <a:rPr lang="en-US" sz="2100" dirty="0"/>
              <a:t>Do I understand that you feel…</a:t>
            </a:r>
          </a:p>
          <a:p>
            <a:r>
              <a:rPr lang="en-US" sz="2100" dirty="0"/>
              <a:t>What you’re saying is…</a:t>
            </a:r>
          </a:p>
          <a:p>
            <a:r>
              <a:rPr lang="en-US" sz="2100" dirty="0"/>
              <a:t>What I hear you saying is…</a:t>
            </a:r>
          </a:p>
          <a:p>
            <a:r>
              <a:rPr lang="en-US" sz="2100" dirty="0"/>
              <a:t>I can see that you’re feeling…</a:t>
            </a:r>
          </a:p>
        </p:txBody>
      </p:sp>
    </p:spTree>
    <p:extLst>
      <p:ext uri="{BB962C8B-B14F-4D97-AF65-F5344CB8AC3E}">
        <p14:creationId xmlns:p14="http://schemas.microsoft.com/office/powerpoint/2010/main" val="22853284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down)">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down)">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down)">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wipe(down)">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wipe(down)">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5" y="1020170"/>
            <a:ext cx="7290054" cy="1124712"/>
          </a:xfrm>
        </p:spPr>
        <p:txBody>
          <a:bodyPr/>
          <a:lstStyle/>
          <a:p>
            <a:r>
              <a:rPr lang="en-US" dirty="0" smtClean="0"/>
              <a:t>“I” statements</a:t>
            </a:r>
            <a:endParaRPr lang="en-US" dirty="0"/>
          </a:p>
        </p:txBody>
      </p:sp>
      <p:sp>
        <p:nvSpPr>
          <p:cNvPr id="3" name="Content Placeholder 2"/>
          <p:cNvSpPr>
            <a:spLocks noGrp="1"/>
          </p:cNvSpPr>
          <p:nvPr>
            <p:ph sz="half" idx="1"/>
          </p:nvPr>
        </p:nvSpPr>
        <p:spPr>
          <a:xfrm>
            <a:off x="768095" y="2235540"/>
            <a:ext cx="3566160" cy="3614668"/>
          </a:xfrm>
        </p:spPr>
        <p:txBody>
          <a:bodyPr>
            <a:normAutofit lnSpcReduction="10000"/>
          </a:bodyPr>
          <a:lstStyle/>
          <a:p>
            <a:r>
              <a:rPr lang="en-US" sz="2100" dirty="0"/>
              <a:t>Encourages and acknowledges ownership over one’s feelings.</a:t>
            </a:r>
          </a:p>
          <a:p>
            <a:r>
              <a:rPr lang="en-US" sz="2100" dirty="0"/>
              <a:t>DO NOT place blame for the speaker’s feelings. (i.e. “You make me feel…)</a:t>
            </a:r>
          </a:p>
          <a:p>
            <a:r>
              <a:rPr lang="en-US" sz="2100" dirty="0"/>
              <a:t>Helps strengthen relationships and builds understanding of how actions has an effect on larger community.</a:t>
            </a:r>
          </a:p>
          <a:p>
            <a:r>
              <a:rPr lang="en-US" sz="2100" dirty="0"/>
              <a:t>Help students see their teachers who have feelings and care.</a:t>
            </a:r>
          </a:p>
          <a:p>
            <a:endParaRPr lang="en-US" dirty="0"/>
          </a:p>
          <a:p>
            <a:endParaRPr lang="en-US" dirty="0"/>
          </a:p>
        </p:txBody>
      </p:sp>
      <p:sp>
        <p:nvSpPr>
          <p:cNvPr id="4" name="Content Placeholder 3"/>
          <p:cNvSpPr>
            <a:spLocks noGrp="1"/>
          </p:cNvSpPr>
          <p:nvPr>
            <p:ph sz="half" idx="2"/>
          </p:nvPr>
        </p:nvSpPr>
        <p:spPr>
          <a:xfrm>
            <a:off x="4491989" y="2228850"/>
            <a:ext cx="3566160" cy="3017520"/>
          </a:xfrm>
        </p:spPr>
        <p:txBody>
          <a:bodyPr>
            <a:normAutofit lnSpcReduction="10000"/>
          </a:bodyPr>
          <a:lstStyle/>
          <a:p>
            <a:r>
              <a:rPr lang="en-US" sz="2100" b="1" u="sng" dirty="0"/>
              <a:t>“I” statement sentence starter</a:t>
            </a:r>
          </a:p>
          <a:p>
            <a:r>
              <a:rPr lang="en-US" sz="2400" dirty="0"/>
              <a:t>When I see/hear ________</a:t>
            </a:r>
          </a:p>
          <a:p>
            <a:endParaRPr lang="en-US" sz="2400" dirty="0"/>
          </a:p>
          <a:p>
            <a:r>
              <a:rPr lang="en-US" sz="2400" dirty="0"/>
              <a:t>I feel ____________</a:t>
            </a:r>
          </a:p>
          <a:p>
            <a:endParaRPr lang="en-US" sz="2400" dirty="0"/>
          </a:p>
          <a:p>
            <a:r>
              <a:rPr lang="en-US" sz="2400" dirty="0"/>
              <a:t>because I _____________</a:t>
            </a:r>
          </a:p>
        </p:txBody>
      </p:sp>
    </p:spTree>
    <p:extLst>
      <p:ext uri="{BB962C8B-B14F-4D97-AF65-F5344CB8AC3E}">
        <p14:creationId xmlns:p14="http://schemas.microsoft.com/office/powerpoint/2010/main" val="27476459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fade">
                                      <p:cBhvr>
                                        <p:cTn id="35" dur="1000"/>
                                        <p:tgtEl>
                                          <p:spTgt spid="4">
                                            <p:txEl>
                                              <p:pRg st="0" end="0"/>
                                            </p:txEl>
                                          </p:spTgt>
                                        </p:tgtEl>
                                      </p:cBhvr>
                                    </p:animEffect>
                                    <p:anim calcmode="lin" valueType="num">
                                      <p:cBhvr>
                                        <p:cTn id="3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1" end="1"/>
                                            </p:txEl>
                                          </p:spTgt>
                                        </p:tgtEl>
                                        <p:attrNameLst>
                                          <p:attrName>style.visibility</p:attrName>
                                        </p:attrNameLst>
                                      </p:cBhvr>
                                      <p:to>
                                        <p:strVal val="visible"/>
                                      </p:to>
                                    </p:set>
                                    <p:animEffect transition="in" filter="fade">
                                      <p:cBhvr>
                                        <p:cTn id="42" dur="1000"/>
                                        <p:tgtEl>
                                          <p:spTgt spid="4">
                                            <p:txEl>
                                              <p:pRg st="1" end="1"/>
                                            </p:txEl>
                                          </p:spTgt>
                                        </p:tgtEl>
                                      </p:cBhvr>
                                    </p:animEffect>
                                    <p:anim calcmode="lin" valueType="num">
                                      <p:cBhvr>
                                        <p:cTn id="4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3" end="3"/>
                                            </p:txEl>
                                          </p:spTgt>
                                        </p:tgtEl>
                                        <p:attrNameLst>
                                          <p:attrName>style.visibility</p:attrName>
                                        </p:attrNameLst>
                                      </p:cBhvr>
                                      <p:to>
                                        <p:strVal val="visible"/>
                                      </p:to>
                                    </p:set>
                                    <p:animEffect transition="in" filter="fade">
                                      <p:cBhvr>
                                        <p:cTn id="49" dur="1000"/>
                                        <p:tgtEl>
                                          <p:spTgt spid="4">
                                            <p:txEl>
                                              <p:pRg st="3" end="3"/>
                                            </p:txEl>
                                          </p:spTgt>
                                        </p:tgtEl>
                                      </p:cBhvr>
                                    </p:animEffect>
                                    <p:anim calcmode="lin" valueType="num">
                                      <p:cBhvr>
                                        <p:cTn id="5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5" end="5"/>
                                            </p:txEl>
                                          </p:spTgt>
                                        </p:tgtEl>
                                        <p:attrNameLst>
                                          <p:attrName>style.visibility</p:attrName>
                                        </p:attrNameLst>
                                      </p:cBhvr>
                                      <p:to>
                                        <p:strVal val="visible"/>
                                      </p:to>
                                    </p:set>
                                    <p:animEffect transition="in" filter="fade">
                                      <p:cBhvr>
                                        <p:cTn id="56" dur="1000"/>
                                        <p:tgtEl>
                                          <p:spTgt spid="4">
                                            <p:txEl>
                                              <p:pRg st="5" end="5"/>
                                            </p:txEl>
                                          </p:spTgt>
                                        </p:tgtEl>
                                      </p:cBhvr>
                                    </p:animEffect>
                                    <p:anim calcmode="lin" valueType="num">
                                      <p:cBhvr>
                                        <p:cTn id="5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25" b="1" dirty="0"/>
              <a:t>RESTORATIVE CHAT</a:t>
            </a:r>
          </a:p>
        </p:txBody>
      </p:sp>
      <p:sp>
        <p:nvSpPr>
          <p:cNvPr id="3" name="Content Placeholder 2"/>
          <p:cNvSpPr>
            <a:spLocks noGrp="1"/>
          </p:cNvSpPr>
          <p:nvPr>
            <p:ph idx="1"/>
          </p:nvPr>
        </p:nvSpPr>
        <p:spPr/>
        <p:txBody>
          <a:bodyPr>
            <a:normAutofit/>
          </a:bodyPr>
          <a:lstStyle/>
          <a:p>
            <a:pPr marL="0" indent="0">
              <a:buNone/>
            </a:pPr>
            <a:r>
              <a:rPr lang="en-US" sz="3000" i="1" u="sng" dirty="0"/>
              <a:t>WHEN CHALLENGING BEHAVIORS </a:t>
            </a:r>
            <a:r>
              <a:rPr lang="en-US" sz="3000" i="1" dirty="0"/>
              <a:t>(Harmer)</a:t>
            </a:r>
            <a:endParaRPr lang="en-US" sz="3000" i="1" u="sng" dirty="0"/>
          </a:p>
          <a:p>
            <a:pPr lvl="0"/>
            <a:r>
              <a:rPr lang="en-US" sz="2100" dirty="0"/>
              <a:t>What happened?</a:t>
            </a:r>
          </a:p>
          <a:p>
            <a:pPr lvl="0"/>
            <a:r>
              <a:rPr lang="en-US" sz="2100" dirty="0"/>
              <a:t>What were you thinking of at the time?</a:t>
            </a:r>
          </a:p>
          <a:p>
            <a:pPr lvl="0"/>
            <a:r>
              <a:rPr lang="en-US" sz="2100" dirty="0"/>
              <a:t>What have you thought about since?</a:t>
            </a:r>
          </a:p>
          <a:p>
            <a:pPr lvl="0"/>
            <a:r>
              <a:rPr lang="en-US" sz="2100" dirty="0"/>
              <a:t>Who has been affected by what you have done? In what way have they been affected?</a:t>
            </a:r>
          </a:p>
          <a:p>
            <a:r>
              <a:rPr lang="en-US" sz="2100" dirty="0"/>
              <a:t>What do you think you need to do to make things right?</a:t>
            </a:r>
            <a:r>
              <a:rPr lang="en-US" dirty="0"/>
              <a:t>			</a:t>
            </a:r>
          </a:p>
        </p:txBody>
      </p:sp>
    </p:spTree>
    <p:extLst>
      <p:ext uri="{BB962C8B-B14F-4D97-AF65-F5344CB8AC3E}">
        <p14:creationId xmlns:p14="http://schemas.microsoft.com/office/powerpoint/2010/main" val="16122195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25" b="1" dirty="0">
                <a:solidFill>
                  <a:prstClr val="black"/>
                </a:solidFill>
              </a:rPr>
              <a:t>RESTORATIVE CHAT</a:t>
            </a:r>
            <a:endParaRPr lang="en-US" dirty="0"/>
          </a:p>
        </p:txBody>
      </p:sp>
      <p:sp>
        <p:nvSpPr>
          <p:cNvPr id="3" name="Content Placeholder 2"/>
          <p:cNvSpPr>
            <a:spLocks noGrp="1"/>
          </p:cNvSpPr>
          <p:nvPr>
            <p:ph idx="1"/>
          </p:nvPr>
        </p:nvSpPr>
        <p:spPr/>
        <p:txBody>
          <a:bodyPr>
            <a:normAutofit/>
          </a:bodyPr>
          <a:lstStyle/>
          <a:p>
            <a:pPr marL="0" indent="0">
              <a:lnSpc>
                <a:spcPct val="107000"/>
              </a:lnSpc>
              <a:spcBef>
                <a:spcPts val="0"/>
              </a:spcBef>
              <a:spcAft>
                <a:spcPts val="600"/>
              </a:spcAft>
              <a:buNone/>
            </a:pPr>
            <a:r>
              <a:rPr lang="en-US" sz="3000" i="1" u="sng" dirty="0">
                <a:latin typeface="Calibri" panose="020F0502020204030204" pitchFamily="34" charset="0"/>
                <a:ea typeface="Calibri" panose="020F0502020204030204" pitchFamily="34" charset="0"/>
                <a:cs typeface="Times New Roman" panose="02020603050405020304" pitchFamily="18" charset="0"/>
              </a:rPr>
              <a:t>TO HELP THOSE AFFECTED </a:t>
            </a:r>
            <a:r>
              <a:rPr lang="en-US" sz="3000" i="1" dirty="0">
                <a:latin typeface="Calibri" panose="020F0502020204030204" pitchFamily="34" charset="0"/>
                <a:ea typeface="Calibri" panose="020F0502020204030204" pitchFamily="34" charset="0"/>
                <a:cs typeface="Times New Roman" panose="02020603050405020304" pitchFamily="18" charset="0"/>
              </a:rPr>
              <a:t>(Harmed)</a:t>
            </a:r>
            <a:endParaRPr lang="en-US" sz="3000" i="1" u="sng"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pPr>
            <a:r>
              <a:rPr lang="en-US" sz="2100" dirty="0">
                <a:latin typeface="Calibri" panose="020F0502020204030204" pitchFamily="34" charset="0"/>
                <a:ea typeface="Calibri" panose="020F0502020204030204" pitchFamily="34" charset="0"/>
                <a:cs typeface="Times New Roman" panose="02020603050405020304" pitchFamily="18" charset="0"/>
              </a:rPr>
              <a:t>What did you think when you realized what had happened?</a:t>
            </a:r>
          </a:p>
          <a:p>
            <a:pPr marL="257175" indent="-257175">
              <a:lnSpc>
                <a:spcPct val="107000"/>
              </a:lnSpc>
              <a:spcBef>
                <a:spcPts val="0"/>
              </a:spcBef>
            </a:pP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pPr>
            <a:r>
              <a:rPr lang="en-US" sz="2100" dirty="0">
                <a:latin typeface="Calibri" panose="020F0502020204030204" pitchFamily="34" charset="0"/>
                <a:ea typeface="Calibri" panose="020F0502020204030204" pitchFamily="34" charset="0"/>
                <a:cs typeface="Times New Roman" panose="02020603050405020304" pitchFamily="18" charset="0"/>
              </a:rPr>
              <a:t>What impact has this incident had on you and others?</a:t>
            </a:r>
          </a:p>
          <a:p>
            <a:pPr marL="257175" indent="-257175">
              <a:lnSpc>
                <a:spcPct val="107000"/>
              </a:lnSpc>
              <a:spcBef>
                <a:spcPts val="0"/>
              </a:spcBef>
            </a:pP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pPr>
            <a:r>
              <a:rPr lang="en-US" sz="2100" dirty="0">
                <a:latin typeface="Calibri" panose="020F0502020204030204" pitchFamily="34" charset="0"/>
                <a:ea typeface="Calibri" panose="020F0502020204030204" pitchFamily="34" charset="0"/>
                <a:cs typeface="Times New Roman" panose="02020603050405020304" pitchFamily="18" charset="0"/>
              </a:rPr>
              <a:t>What has been the hardest thing for you?</a:t>
            </a:r>
          </a:p>
          <a:p>
            <a:pPr marL="257175" indent="-257175">
              <a:lnSpc>
                <a:spcPct val="107000"/>
              </a:lnSpc>
              <a:spcBef>
                <a:spcPts val="0"/>
              </a:spcBef>
              <a:spcAft>
                <a:spcPts val="600"/>
              </a:spcAft>
            </a:pP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L="257175" indent="-257175">
              <a:lnSpc>
                <a:spcPct val="107000"/>
              </a:lnSpc>
              <a:spcBef>
                <a:spcPts val="0"/>
              </a:spcBef>
              <a:spcAft>
                <a:spcPts val="600"/>
              </a:spcAft>
            </a:pPr>
            <a:r>
              <a:rPr lang="en-US" sz="2100" dirty="0">
                <a:latin typeface="Calibri" panose="020F0502020204030204" pitchFamily="34" charset="0"/>
                <a:ea typeface="Calibri" panose="020F0502020204030204" pitchFamily="34" charset="0"/>
                <a:cs typeface="Times New Roman" panose="02020603050405020304" pitchFamily="18" charset="0"/>
              </a:rPr>
              <a:t>What do you think needs to happen to make things right?</a:t>
            </a:r>
          </a:p>
          <a:p>
            <a:endParaRPr lang="en-US" dirty="0"/>
          </a:p>
        </p:txBody>
      </p:sp>
    </p:spTree>
    <p:extLst>
      <p:ext uri="{BB962C8B-B14F-4D97-AF65-F5344CB8AC3E}">
        <p14:creationId xmlns:p14="http://schemas.microsoft.com/office/powerpoint/2010/main" val="31117889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35"/>
        <p:cNvGrpSpPr/>
        <p:nvPr/>
      </p:nvGrpSpPr>
      <p:grpSpPr>
        <a:xfrm>
          <a:off x="0" y="0"/>
          <a:ext cx="0" cy="0"/>
          <a:chOff x="0" y="0"/>
          <a:chExt cx="0" cy="0"/>
        </a:xfrm>
      </p:grpSpPr>
      <p:sp>
        <p:nvSpPr>
          <p:cNvPr id="1936" name="Shape 1936"/>
          <p:cNvSpPr/>
          <p:nvPr/>
        </p:nvSpPr>
        <p:spPr>
          <a:xfrm>
            <a:off x="628900" y="2613732"/>
            <a:ext cx="1886700" cy="2892900"/>
          </a:xfrm>
          <a:prstGeom prst="wedgeRect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37" name="Shape 1937"/>
          <p:cNvSpPr txBox="1"/>
          <p:nvPr/>
        </p:nvSpPr>
        <p:spPr>
          <a:xfrm>
            <a:off x="669725" y="2931750"/>
            <a:ext cx="1886700" cy="2167200"/>
          </a:xfrm>
          <a:prstGeom prst="rect">
            <a:avLst/>
          </a:prstGeom>
          <a:noFill/>
          <a:ln>
            <a:noFill/>
          </a:ln>
        </p:spPr>
        <p:txBody>
          <a:bodyPr spcFirstLastPara="1" wrap="square" lIns="91425" tIns="91425" rIns="91425" bIns="91425" anchor="t" anchorCtr="0">
            <a:noAutofit/>
          </a:bodyPr>
          <a:lstStyle/>
          <a:p>
            <a:pPr algn="ctr"/>
            <a:r>
              <a:rPr lang="en" b="1" dirty="0">
                <a:latin typeface="Quattrocento Sans"/>
                <a:ea typeface="Quattrocento Sans"/>
                <a:cs typeface="Quattrocento Sans"/>
                <a:sym typeface="Quattrocento Sans"/>
              </a:rPr>
              <a:t>Judgment:</a:t>
            </a:r>
            <a:endParaRPr b="1" dirty="0">
              <a:latin typeface="Quattrocento Sans"/>
              <a:ea typeface="Quattrocento Sans"/>
              <a:cs typeface="Quattrocento Sans"/>
              <a:sym typeface="Quattrocento Sans"/>
            </a:endParaRPr>
          </a:p>
          <a:p>
            <a:pPr algn="ctr"/>
            <a:endParaRPr lang="en" i="1" dirty="0">
              <a:latin typeface="Quattrocento Sans"/>
              <a:ea typeface="Quattrocento Sans"/>
              <a:cs typeface="Quattrocento Sans"/>
              <a:sym typeface="Quattrocento Sans"/>
            </a:endParaRPr>
          </a:p>
          <a:p>
            <a:pPr algn="ctr"/>
            <a:r>
              <a:rPr lang="en" sz="1500" i="1" dirty="0">
                <a:latin typeface="Quattrocento Sans"/>
                <a:ea typeface="Quattrocento Sans"/>
                <a:cs typeface="Quattrocento Sans"/>
                <a:sym typeface="Quattrocento Sans"/>
              </a:rPr>
              <a:t>What did you do?</a:t>
            </a:r>
            <a:endParaRPr sz="1500" i="1" dirty="0">
              <a:latin typeface="Quattrocento Sans"/>
              <a:ea typeface="Quattrocento Sans"/>
              <a:cs typeface="Quattrocento Sans"/>
              <a:sym typeface="Quattrocento Sans"/>
            </a:endParaRPr>
          </a:p>
          <a:p>
            <a:pPr algn="ctr"/>
            <a:r>
              <a:rPr lang="en" sz="1500" i="1" dirty="0">
                <a:latin typeface="Quattrocento Sans"/>
                <a:ea typeface="Quattrocento Sans"/>
                <a:cs typeface="Quattrocento Sans"/>
                <a:sym typeface="Quattrocento Sans"/>
              </a:rPr>
              <a:t>Why would you do that?</a:t>
            </a:r>
            <a:endParaRPr sz="1500" i="1" dirty="0">
              <a:latin typeface="Quattrocento Sans"/>
              <a:ea typeface="Quattrocento Sans"/>
              <a:cs typeface="Quattrocento Sans"/>
              <a:sym typeface="Quattrocento Sans"/>
            </a:endParaRPr>
          </a:p>
          <a:p>
            <a:pPr algn="ctr"/>
            <a:r>
              <a:rPr lang="en" sz="1500" i="1" dirty="0">
                <a:latin typeface="Quattrocento Sans"/>
                <a:ea typeface="Quattrocento Sans"/>
                <a:cs typeface="Quattrocento Sans"/>
                <a:sym typeface="Quattrocento Sans"/>
              </a:rPr>
              <a:t>You never listen, do you?</a:t>
            </a:r>
            <a:endParaRPr sz="1500" i="1" dirty="0">
              <a:latin typeface="Quattrocento Sans"/>
              <a:ea typeface="Quattrocento Sans"/>
              <a:cs typeface="Quattrocento Sans"/>
              <a:sym typeface="Quattrocento Sans"/>
            </a:endParaRPr>
          </a:p>
          <a:p>
            <a:pPr algn="ctr"/>
            <a:r>
              <a:rPr lang="en" sz="1500" i="1" dirty="0">
                <a:latin typeface="Quattrocento Sans"/>
                <a:ea typeface="Quattrocento Sans"/>
                <a:cs typeface="Quattrocento Sans"/>
                <a:sym typeface="Quattrocento Sans"/>
              </a:rPr>
              <a:t>You know what happens now, don’t you?</a:t>
            </a:r>
            <a:endParaRPr sz="1500" i="1" dirty="0">
              <a:latin typeface="Quattrocento Sans"/>
              <a:ea typeface="Quattrocento Sans"/>
              <a:cs typeface="Quattrocento Sans"/>
              <a:sym typeface="Quattrocento Sans"/>
            </a:endParaRPr>
          </a:p>
        </p:txBody>
      </p:sp>
      <p:sp>
        <p:nvSpPr>
          <p:cNvPr id="1938" name="Shape 1938"/>
          <p:cNvSpPr/>
          <p:nvPr/>
        </p:nvSpPr>
        <p:spPr>
          <a:xfrm>
            <a:off x="1478700" y="2202450"/>
            <a:ext cx="348300" cy="348300"/>
          </a:xfrm>
          <a:prstGeom prst="noSmoking">
            <a:avLst>
              <a:gd name="adj" fmla="val 1875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39" name="Shape 1939"/>
          <p:cNvSpPr/>
          <p:nvPr/>
        </p:nvSpPr>
        <p:spPr>
          <a:xfrm>
            <a:off x="4817925" y="2613732"/>
            <a:ext cx="1886700" cy="2892900"/>
          </a:xfrm>
          <a:prstGeom prst="wedgeRect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0" name="Shape 1940"/>
          <p:cNvSpPr/>
          <p:nvPr/>
        </p:nvSpPr>
        <p:spPr>
          <a:xfrm>
            <a:off x="2743813" y="2613732"/>
            <a:ext cx="1886700" cy="2892900"/>
          </a:xfrm>
          <a:prstGeom prst="wedgeRect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1" name="Shape 1941"/>
          <p:cNvSpPr/>
          <p:nvPr/>
        </p:nvSpPr>
        <p:spPr>
          <a:xfrm>
            <a:off x="6892025" y="2501226"/>
            <a:ext cx="2090400" cy="2949000"/>
          </a:xfrm>
          <a:prstGeom prst="cloudCallout">
            <a:avLst>
              <a:gd name="adj1" fmla="val -20833"/>
              <a:gd name="adj2" fmla="val 62500"/>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2" name="Shape 1942"/>
          <p:cNvSpPr txBox="1"/>
          <p:nvPr/>
        </p:nvSpPr>
        <p:spPr>
          <a:xfrm>
            <a:off x="2743825" y="2931750"/>
            <a:ext cx="1886700" cy="2167200"/>
          </a:xfrm>
          <a:prstGeom prst="rect">
            <a:avLst/>
          </a:prstGeom>
          <a:noFill/>
          <a:ln>
            <a:noFill/>
          </a:ln>
        </p:spPr>
        <p:txBody>
          <a:bodyPr spcFirstLastPara="1" wrap="square" lIns="91425" tIns="91425" rIns="91425" bIns="91425" anchor="t" anchorCtr="0">
            <a:noAutofit/>
          </a:bodyPr>
          <a:lstStyle/>
          <a:p>
            <a:pPr algn="ctr"/>
            <a:r>
              <a:rPr lang="en" b="1" dirty="0">
                <a:latin typeface="Quattrocento Sans"/>
                <a:ea typeface="Quattrocento Sans"/>
                <a:cs typeface="Quattrocento Sans"/>
                <a:sym typeface="Quattrocento Sans"/>
              </a:rPr>
              <a:t>Diagnosis</a:t>
            </a:r>
            <a:r>
              <a:rPr lang="en" dirty="0">
                <a:latin typeface="Quattrocento Sans"/>
                <a:ea typeface="Quattrocento Sans"/>
                <a:cs typeface="Quattrocento Sans"/>
                <a:sym typeface="Quattrocento Sans"/>
              </a:rPr>
              <a:t>:</a:t>
            </a:r>
            <a:endParaRPr dirty="0">
              <a:latin typeface="Quattrocento Sans"/>
              <a:ea typeface="Quattrocento Sans"/>
              <a:cs typeface="Quattrocento Sans"/>
              <a:sym typeface="Quattrocento Sans"/>
            </a:endParaRPr>
          </a:p>
          <a:p>
            <a:pPr algn="ctr"/>
            <a:r>
              <a:rPr lang="en" dirty="0">
                <a:latin typeface="Quattrocento Sans"/>
                <a:ea typeface="Quattrocento Sans"/>
                <a:cs typeface="Quattrocento Sans"/>
                <a:sym typeface="Quattrocento Sans"/>
              </a:rPr>
              <a:t>   </a:t>
            </a:r>
            <a:endParaRPr dirty="0">
              <a:latin typeface="Quattrocento Sans"/>
              <a:ea typeface="Quattrocento Sans"/>
              <a:cs typeface="Quattrocento Sans"/>
              <a:sym typeface="Quattrocento Sans"/>
            </a:endParaRPr>
          </a:p>
          <a:p>
            <a:pPr algn="ctr"/>
            <a:r>
              <a:rPr lang="en" i="1" dirty="0">
                <a:latin typeface="Quattrocento Sans"/>
                <a:ea typeface="Quattrocento Sans"/>
                <a:cs typeface="Quattrocento Sans"/>
                <a:sym typeface="Quattrocento Sans"/>
              </a:rPr>
              <a:t>The problem with you is that you’re disrespectful.</a:t>
            </a:r>
            <a:endParaRPr b="1" dirty="0">
              <a:latin typeface="Quattrocento Sans"/>
              <a:ea typeface="Quattrocento Sans"/>
              <a:cs typeface="Quattrocento Sans"/>
              <a:sym typeface="Quattrocento Sans"/>
            </a:endParaRPr>
          </a:p>
        </p:txBody>
      </p:sp>
      <p:sp>
        <p:nvSpPr>
          <p:cNvPr id="1943" name="Shape 1943"/>
          <p:cNvSpPr/>
          <p:nvPr/>
        </p:nvSpPr>
        <p:spPr>
          <a:xfrm>
            <a:off x="3513025" y="2202450"/>
            <a:ext cx="348300" cy="348300"/>
          </a:xfrm>
          <a:prstGeom prst="noSmoking">
            <a:avLst>
              <a:gd name="adj" fmla="val 1875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4" name="Shape 1944"/>
          <p:cNvSpPr/>
          <p:nvPr/>
        </p:nvSpPr>
        <p:spPr>
          <a:xfrm>
            <a:off x="5587125" y="2202450"/>
            <a:ext cx="348300" cy="348300"/>
          </a:xfrm>
          <a:prstGeom prst="noSmoking">
            <a:avLst>
              <a:gd name="adj" fmla="val 1875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5" name="Shape 1945"/>
          <p:cNvSpPr/>
          <p:nvPr/>
        </p:nvSpPr>
        <p:spPr>
          <a:xfrm>
            <a:off x="7864925" y="2202450"/>
            <a:ext cx="348300" cy="348300"/>
          </a:xfrm>
          <a:prstGeom prst="noSmoking">
            <a:avLst>
              <a:gd name="adj" fmla="val 18750"/>
            </a:avLst>
          </a:prstGeom>
          <a:solidFill>
            <a:srgbClr val="FF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6" name="Shape 1946"/>
          <p:cNvSpPr txBox="1"/>
          <p:nvPr/>
        </p:nvSpPr>
        <p:spPr>
          <a:xfrm>
            <a:off x="4817925" y="2931750"/>
            <a:ext cx="1886700" cy="2167200"/>
          </a:xfrm>
          <a:prstGeom prst="rect">
            <a:avLst/>
          </a:prstGeom>
          <a:noFill/>
          <a:ln>
            <a:noFill/>
          </a:ln>
        </p:spPr>
        <p:txBody>
          <a:bodyPr spcFirstLastPara="1" wrap="square" lIns="91425" tIns="91425" rIns="91425" bIns="91425" anchor="t" anchorCtr="0">
            <a:noAutofit/>
          </a:bodyPr>
          <a:lstStyle/>
          <a:p>
            <a:pPr algn="ctr"/>
            <a:r>
              <a:rPr lang="en" b="1">
                <a:latin typeface="Quattrocento Sans"/>
                <a:ea typeface="Quattrocento Sans"/>
                <a:cs typeface="Quattrocento Sans"/>
                <a:sym typeface="Quattrocento Sans"/>
              </a:rPr>
              <a:t>Demand:</a:t>
            </a:r>
            <a:endParaRPr b="1">
              <a:latin typeface="Quattrocento Sans"/>
              <a:ea typeface="Quattrocento Sans"/>
              <a:cs typeface="Quattrocento Sans"/>
              <a:sym typeface="Quattrocento Sans"/>
            </a:endParaRPr>
          </a:p>
          <a:p>
            <a:pPr algn="ctr"/>
            <a:endParaRPr i="1">
              <a:latin typeface="Quattrocento Sans"/>
              <a:ea typeface="Quattrocento Sans"/>
              <a:cs typeface="Quattrocento Sans"/>
              <a:sym typeface="Quattrocento Sans"/>
            </a:endParaRPr>
          </a:p>
          <a:p>
            <a:pPr algn="ctr"/>
            <a:r>
              <a:rPr lang="en" i="1">
                <a:latin typeface="Quattrocento Sans"/>
                <a:ea typeface="Quattrocento Sans"/>
                <a:cs typeface="Quattrocento Sans"/>
                <a:sym typeface="Quattrocento Sans"/>
              </a:rPr>
              <a:t>Don’t you talk to me like that!</a:t>
            </a:r>
            <a:endParaRPr b="1" i="1">
              <a:latin typeface="Quattrocento Sans"/>
              <a:ea typeface="Quattrocento Sans"/>
              <a:cs typeface="Quattrocento Sans"/>
              <a:sym typeface="Quattrocento Sans"/>
            </a:endParaRPr>
          </a:p>
        </p:txBody>
      </p:sp>
      <p:sp>
        <p:nvSpPr>
          <p:cNvPr id="1947" name="Shape 1947"/>
          <p:cNvSpPr txBox="1"/>
          <p:nvPr/>
        </p:nvSpPr>
        <p:spPr>
          <a:xfrm>
            <a:off x="7095725" y="2973100"/>
            <a:ext cx="1886700" cy="2167200"/>
          </a:xfrm>
          <a:prstGeom prst="rect">
            <a:avLst/>
          </a:prstGeom>
          <a:noFill/>
          <a:ln>
            <a:noFill/>
          </a:ln>
        </p:spPr>
        <p:txBody>
          <a:bodyPr spcFirstLastPara="1" wrap="square" lIns="91425" tIns="91425" rIns="91425" bIns="91425" anchor="t" anchorCtr="0">
            <a:noAutofit/>
          </a:bodyPr>
          <a:lstStyle/>
          <a:p>
            <a:pPr algn="ctr"/>
            <a:r>
              <a:rPr lang="en" b="1" dirty="0">
                <a:latin typeface="Quattrocento Sans"/>
                <a:ea typeface="Quattrocento Sans"/>
                <a:cs typeface="Quattrocento Sans"/>
                <a:sym typeface="Quattrocento Sans"/>
              </a:rPr>
              <a:t>“Deserve”</a:t>
            </a:r>
            <a:endParaRPr b="1" dirty="0">
              <a:latin typeface="Quattrocento Sans"/>
              <a:ea typeface="Quattrocento Sans"/>
              <a:cs typeface="Quattrocento Sans"/>
              <a:sym typeface="Quattrocento Sans"/>
            </a:endParaRPr>
          </a:p>
          <a:p>
            <a:pPr algn="ctr"/>
            <a:r>
              <a:rPr lang="en" b="1" dirty="0">
                <a:latin typeface="Quattrocento Sans"/>
                <a:ea typeface="Quattrocento Sans"/>
                <a:cs typeface="Quattrocento Sans"/>
                <a:sym typeface="Quattrocento Sans"/>
              </a:rPr>
              <a:t>Thinking:</a:t>
            </a:r>
            <a:endParaRPr b="1" dirty="0">
              <a:latin typeface="Quattrocento Sans"/>
              <a:ea typeface="Quattrocento Sans"/>
              <a:cs typeface="Quattrocento Sans"/>
              <a:sym typeface="Quattrocento Sans"/>
            </a:endParaRPr>
          </a:p>
          <a:p>
            <a:pPr algn="ctr"/>
            <a:endParaRPr i="1" dirty="0">
              <a:latin typeface="Quattrocento Sans"/>
              <a:ea typeface="Quattrocento Sans"/>
              <a:cs typeface="Quattrocento Sans"/>
              <a:sym typeface="Quattrocento Sans"/>
            </a:endParaRPr>
          </a:p>
          <a:p>
            <a:pPr algn="ctr"/>
            <a:r>
              <a:rPr lang="en" i="1" dirty="0">
                <a:latin typeface="Quattrocento Sans"/>
                <a:ea typeface="Quattrocento Sans"/>
                <a:cs typeface="Quattrocento Sans"/>
                <a:sym typeface="Quattrocento Sans"/>
              </a:rPr>
              <a:t>He deserves to be punished.</a:t>
            </a:r>
            <a:endParaRPr b="1" i="1" dirty="0">
              <a:latin typeface="Quattrocento Sans"/>
              <a:ea typeface="Quattrocento Sans"/>
              <a:cs typeface="Quattrocento Sans"/>
              <a:sym typeface="Quattrocento Sans"/>
            </a:endParaRPr>
          </a:p>
        </p:txBody>
      </p:sp>
      <p:sp>
        <p:nvSpPr>
          <p:cNvPr id="1948" name="Shape 1948"/>
          <p:cNvSpPr txBox="1">
            <a:spLocks noGrp="1"/>
          </p:cNvSpPr>
          <p:nvPr>
            <p:ph type="title"/>
          </p:nvPr>
        </p:nvSpPr>
        <p:spPr>
          <a:xfrm>
            <a:off x="1381250" y="1779918"/>
            <a:ext cx="4205875" cy="435600"/>
          </a:xfrm>
          <a:prstGeom prst="rect">
            <a:avLst/>
          </a:prstGeom>
        </p:spPr>
        <p:txBody>
          <a:bodyPr spcFirstLastPara="1" vert="horz" wrap="square" lIns="91425" tIns="91425" rIns="91425" bIns="91425" rtlCol="0" anchor="ctr" anchorCtr="0">
            <a:noAutofit/>
          </a:bodyPr>
          <a:lstStyle/>
          <a:p>
            <a:r>
              <a:rPr lang="en" dirty="0" smtClean="0"/>
              <a:t>Communication stoppers</a:t>
            </a:r>
            <a:endParaRPr i="1" dirty="0"/>
          </a:p>
        </p:txBody>
      </p:sp>
    </p:spTree>
    <p:extLst>
      <p:ext uri="{BB962C8B-B14F-4D97-AF65-F5344CB8AC3E}">
        <p14:creationId xmlns:p14="http://schemas.microsoft.com/office/powerpoint/2010/main" val="409918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937"/>
                                        </p:tgtEl>
                                        <p:attrNameLst>
                                          <p:attrName>style.visibility</p:attrName>
                                        </p:attrNameLst>
                                      </p:cBhvr>
                                      <p:to>
                                        <p:strVal val="visible"/>
                                      </p:to>
                                    </p:set>
                                    <p:animEffect transition="in" filter="wipe(down)">
                                      <p:cBhvr>
                                        <p:cTn id="7" dur="580">
                                          <p:stCondLst>
                                            <p:cond delay="0"/>
                                          </p:stCondLst>
                                        </p:cTn>
                                        <p:tgtEl>
                                          <p:spTgt spid="1937"/>
                                        </p:tgtEl>
                                      </p:cBhvr>
                                    </p:animEffect>
                                    <p:anim calcmode="lin" valueType="num">
                                      <p:cBhvr>
                                        <p:cTn id="8" dur="1822" tmFilter="0,0; 0.14,0.36; 0.43,0.73; 0.71,0.91; 1.0,1.0">
                                          <p:stCondLst>
                                            <p:cond delay="0"/>
                                          </p:stCondLst>
                                        </p:cTn>
                                        <p:tgtEl>
                                          <p:spTgt spid="193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93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93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93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937"/>
                                        </p:tgtEl>
                                        <p:attrNameLst>
                                          <p:attrName>ppt_y</p:attrName>
                                        </p:attrNameLst>
                                      </p:cBhvr>
                                      <p:tavLst>
                                        <p:tav tm="0" fmla="#ppt_y-sin(pi*$)/81">
                                          <p:val>
                                            <p:fltVal val="0"/>
                                          </p:val>
                                        </p:tav>
                                        <p:tav tm="100000">
                                          <p:val>
                                            <p:fltVal val="1"/>
                                          </p:val>
                                        </p:tav>
                                      </p:tavLst>
                                    </p:anim>
                                    <p:animScale>
                                      <p:cBhvr>
                                        <p:cTn id="13" dur="26">
                                          <p:stCondLst>
                                            <p:cond delay="650"/>
                                          </p:stCondLst>
                                        </p:cTn>
                                        <p:tgtEl>
                                          <p:spTgt spid="1937"/>
                                        </p:tgtEl>
                                      </p:cBhvr>
                                      <p:to x="100000" y="60000"/>
                                    </p:animScale>
                                    <p:animScale>
                                      <p:cBhvr>
                                        <p:cTn id="14" dur="166" decel="50000">
                                          <p:stCondLst>
                                            <p:cond delay="676"/>
                                          </p:stCondLst>
                                        </p:cTn>
                                        <p:tgtEl>
                                          <p:spTgt spid="1937"/>
                                        </p:tgtEl>
                                      </p:cBhvr>
                                      <p:to x="100000" y="100000"/>
                                    </p:animScale>
                                    <p:animScale>
                                      <p:cBhvr>
                                        <p:cTn id="15" dur="26">
                                          <p:stCondLst>
                                            <p:cond delay="1312"/>
                                          </p:stCondLst>
                                        </p:cTn>
                                        <p:tgtEl>
                                          <p:spTgt spid="1937"/>
                                        </p:tgtEl>
                                      </p:cBhvr>
                                      <p:to x="100000" y="80000"/>
                                    </p:animScale>
                                    <p:animScale>
                                      <p:cBhvr>
                                        <p:cTn id="16" dur="166" decel="50000">
                                          <p:stCondLst>
                                            <p:cond delay="1338"/>
                                          </p:stCondLst>
                                        </p:cTn>
                                        <p:tgtEl>
                                          <p:spTgt spid="1937"/>
                                        </p:tgtEl>
                                      </p:cBhvr>
                                      <p:to x="100000" y="100000"/>
                                    </p:animScale>
                                    <p:animScale>
                                      <p:cBhvr>
                                        <p:cTn id="17" dur="26">
                                          <p:stCondLst>
                                            <p:cond delay="1642"/>
                                          </p:stCondLst>
                                        </p:cTn>
                                        <p:tgtEl>
                                          <p:spTgt spid="1937"/>
                                        </p:tgtEl>
                                      </p:cBhvr>
                                      <p:to x="100000" y="90000"/>
                                    </p:animScale>
                                    <p:animScale>
                                      <p:cBhvr>
                                        <p:cTn id="18" dur="166" decel="50000">
                                          <p:stCondLst>
                                            <p:cond delay="1668"/>
                                          </p:stCondLst>
                                        </p:cTn>
                                        <p:tgtEl>
                                          <p:spTgt spid="1937"/>
                                        </p:tgtEl>
                                      </p:cBhvr>
                                      <p:to x="100000" y="100000"/>
                                    </p:animScale>
                                    <p:animScale>
                                      <p:cBhvr>
                                        <p:cTn id="19" dur="26">
                                          <p:stCondLst>
                                            <p:cond delay="1808"/>
                                          </p:stCondLst>
                                        </p:cTn>
                                        <p:tgtEl>
                                          <p:spTgt spid="1937"/>
                                        </p:tgtEl>
                                      </p:cBhvr>
                                      <p:to x="100000" y="95000"/>
                                    </p:animScale>
                                    <p:animScale>
                                      <p:cBhvr>
                                        <p:cTn id="20" dur="166" decel="50000">
                                          <p:stCondLst>
                                            <p:cond delay="1834"/>
                                          </p:stCondLst>
                                        </p:cTn>
                                        <p:tgtEl>
                                          <p:spTgt spid="193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1942"/>
                                        </p:tgtEl>
                                        <p:attrNameLst>
                                          <p:attrName>style.visibility</p:attrName>
                                        </p:attrNameLst>
                                      </p:cBhvr>
                                      <p:to>
                                        <p:strVal val="visible"/>
                                      </p:to>
                                    </p:set>
                                    <p:animEffect transition="in" filter="wipe(down)">
                                      <p:cBhvr>
                                        <p:cTn id="25" dur="580">
                                          <p:stCondLst>
                                            <p:cond delay="0"/>
                                          </p:stCondLst>
                                        </p:cTn>
                                        <p:tgtEl>
                                          <p:spTgt spid="1942"/>
                                        </p:tgtEl>
                                      </p:cBhvr>
                                    </p:animEffect>
                                    <p:anim calcmode="lin" valueType="num">
                                      <p:cBhvr>
                                        <p:cTn id="26" dur="1822" tmFilter="0,0; 0.14,0.36; 0.43,0.73; 0.71,0.91; 1.0,1.0">
                                          <p:stCondLst>
                                            <p:cond delay="0"/>
                                          </p:stCondLst>
                                        </p:cTn>
                                        <p:tgtEl>
                                          <p:spTgt spid="194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94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94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94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942"/>
                                        </p:tgtEl>
                                        <p:attrNameLst>
                                          <p:attrName>ppt_y</p:attrName>
                                        </p:attrNameLst>
                                      </p:cBhvr>
                                      <p:tavLst>
                                        <p:tav tm="0" fmla="#ppt_y-sin(pi*$)/81">
                                          <p:val>
                                            <p:fltVal val="0"/>
                                          </p:val>
                                        </p:tav>
                                        <p:tav tm="100000">
                                          <p:val>
                                            <p:fltVal val="1"/>
                                          </p:val>
                                        </p:tav>
                                      </p:tavLst>
                                    </p:anim>
                                    <p:animScale>
                                      <p:cBhvr>
                                        <p:cTn id="31" dur="26">
                                          <p:stCondLst>
                                            <p:cond delay="650"/>
                                          </p:stCondLst>
                                        </p:cTn>
                                        <p:tgtEl>
                                          <p:spTgt spid="1942"/>
                                        </p:tgtEl>
                                      </p:cBhvr>
                                      <p:to x="100000" y="60000"/>
                                    </p:animScale>
                                    <p:animScale>
                                      <p:cBhvr>
                                        <p:cTn id="32" dur="166" decel="50000">
                                          <p:stCondLst>
                                            <p:cond delay="676"/>
                                          </p:stCondLst>
                                        </p:cTn>
                                        <p:tgtEl>
                                          <p:spTgt spid="1942"/>
                                        </p:tgtEl>
                                      </p:cBhvr>
                                      <p:to x="100000" y="100000"/>
                                    </p:animScale>
                                    <p:animScale>
                                      <p:cBhvr>
                                        <p:cTn id="33" dur="26">
                                          <p:stCondLst>
                                            <p:cond delay="1312"/>
                                          </p:stCondLst>
                                        </p:cTn>
                                        <p:tgtEl>
                                          <p:spTgt spid="1942"/>
                                        </p:tgtEl>
                                      </p:cBhvr>
                                      <p:to x="100000" y="80000"/>
                                    </p:animScale>
                                    <p:animScale>
                                      <p:cBhvr>
                                        <p:cTn id="34" dur="166" decel="50000">
                                          <p:stCondLst>
                                            <p:cond delay="1338"/>
                                          </p:stCondLst>
                                        </p:cTn>
                                        <p:tgtEl>
                                          <p:spTgt spid="1942"/>
                                        </p:tgtEl>
                                      </p:cBhvr>
                                      <p:to x="100000" y="100000"/>
                                    </p:animScale>
                                    <p:animScale>
                                      <p:cBhvr>
                                        <p:cTn id="35" dur="26">
                                          <p:stCondLst>
                                            <p:cond delay="1642"/>
                                          </p:stCondLst>
                                        </p:cTn>
                                        <p:tgtEl>
                                          <p:spTgt spid="1942"/>
                                        </p:tgtEl>
                                      </p:cBhvr>
                                      <p:to x="100000" y="90000"/>
                                    </p:animScale>
                                    <p:animScale>
                                      <p:cBhvr>
                                        <p:cTn id="36" dur="166" decel="50000">
                                          <p:stCondLst>
                                            <p:cond delay="1668"/>
                                          </p:stCondLst>
                                        </p:cTn>
                                        <p:tgtEl>
                                          <p:spTgt spid="1942"/>
                                        </p:tgtEl>
                                      </p:cBhvr>
                                      <p:to x="100000" y="100000"/>
                                    </p:animScale>
                                    <p:animScale>
                                      <p:cBhvr>
                                        <p:cTn id="37" dur="26">
                                          <p:stCondLst>
                                            <p:cond delay="1808"/>
                                          </p:stCondLst>
                                        </p:cTn>
                                        <p:tgtEl>
                                          <p:spTgt spid="1942"/>
                                        </p:tgtEl>
                                      </p:cBhvr>
                                      <p:to x="100000" y="95000"/>
                                    </p:animScale>
                                    <p:animScale>
                                      <p:cBhvr>
                                        <p:cTn id="38" dur="166" decel="50000">
                                          <p:stCondLst>
                                            <p:cond delay="1834"/>
                                          </p:stCondLst>
                                        </p:cTn>
                                        <p:tgtEl>
                                          <p:spTgt spid="1942"/>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1946"/>
                                        </p:tgtEl>
                                        <p:attrNameLst>
                                          <p:attrName>style.visibility</p:attrName>
                                        </p:attrNameLst>
                                      </p:cBhvr>
                                      <p:to>
                                        <p:strVal val="visible"/>
                                      </p:to>
                                    </p:set>
                                    <p:animEffect transition="in" filter="wipe(down)">
                                      <p:cBhvr>
                                        <p:cTn id="43" dur="580">
                                          <p:stCondLst>
                                            <p:cond delay="0"/>
                                          </p:stCondLst>
                                        </p:cTn>
                                        <p:tgtEl>
                                          <p:spTgt spid="1946"/>
                                        </p:tgtEl>
                                      </p:cBhvr>
                                    </p:animEffect>
                                    <p:anim calcmode="lin" valueType="num">
                                      <p:cBhvr>
                                        <p:cTn id="44" dur="1822" tmFilter="0,0; 0.14,0.36; 0.43,0.73; 0.71,0.91; 1.0,1.0">
                                          <p:stCondLst>
                                            <p:cond delay="0"/>
                                          </p:stCondLst>
                                        </p:cTn>
                                        <p:tgtEl>
                                          <p:spTgt spid="194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194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194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194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1946"/>
                                        </p:tgtEl>
                                        <p:attrNameLst>
                                          <p:attrName>ppt_y</p:attrName>
                                        </p:attrNameLst>
                                      </p:cBhvr>
                                      <p:tavLst>
                                        <p:tav tm="0" fmla="#ppt_y-sin(pi*$)/81">
                                          <p:val>
                                            <p:fltVal val="0"/>
                                          </p:val>
                                        </p:tav>
                                        <p:tav tm="100000">
                                          <p:val>
                                            <p:fltVal val="1"/>
                                          </p:val>
                                        </p:tav>
                                      </p:tavLst>
                                    </p:anim>
                                    <p:animScale>
                                      <p:cBhvr>
                                        <p:cTn id="49" dur="26">
                                          <p:stCondLst>
                                            <p:cond delay="650"/>
                                          </p:stCondLst>
                                        </p:cTn>
                                        <p:tgtEl>
                                          <p:spTgt spid="1946"/>
                                        </p:tgtEl>
                                      </p:cBhvr>
                                      <p:to x="100000" y="60000"/>
                                    </p:animScale>
                                    <p:animScale>
                                      <p:cBhvr>
                                        <p:cTn id="50" dur="166" decel="50000">
                                          <p:stCondLst>
                                            <p:cond delay="676"/>
                                          </p:stCondLst>
                                        </p:cTn>
                                        <p:tgtEl>
                                          <p:spTgt spid="1946"/>
                                        </p:tgtEl>
                                      </p:cBhvr>
                                      <p:to x="100000" y="100000"/>
                                    </p:animScale>
                                    <p:animScale>
                                      <p:cBhvr>
                                        <p:cTn id="51" dur="26">
                                          <p:stCondLst>
                                            <p:cond delay="1312"/>
                                          </p:stCondLst>
                                        </p:cTn>
                                        <p:tgtEl>
                                          <p:spTgt spid="1946"/>
                                        </p:tgtEl>
                                      </p:cBhvr>
                                      <p:to x="100000" y="80000"/>
                                    </p:animScale>
                                    <p:animScale>
                                      <p:cBhvr>
                                        <p:cTn id="52" dur="166" decel="50000">
                                          <p:stCondLst>
                                            <p:cond delay="1338"/>
                                          </p:stCondLst>
                                        </p:cTn>
                                        <p:tgtEl>
                                          <p:spTgt spid="1946"/>
                                        </p:tgtEl>
                                      </p:cBhvr>
                                      <p:to x="100000" y="100000"/>
                                    </p:animScale>
                                    <p:animScale>
                                      <p:cBhvr>
                                        <p:cTn id="53" dur="26">
                                          <p:stCondLst>
                                            <p:cond delay="1642"/>
                                          </p:stCondLst>
                                        </p:cTn>
                                        <p:tgtEl>
                                          <p:spTgt spid="1946"/>
                                        </p:tgtEl>
                                      </p:cBhvr>
                                      <p:to x="100000" y="90000"/>
                                    </p:animScale>
                                    <p:animScale>
                                      <p:cBhvr>
                                        <p:cTn id="54" dur="166" decel="50000">
                                          <p:stCondLst>
                                            <p:cond delay="1668"/>
                                          </p:stCondLst>
                                        </p:cTn>
                                        <p:tgtEl>
                                          <p:spTgt spid="1946"/>
                                        </p:tgtEl>
                                      </p:cBhvr>
                                      <p:to x="100000" y="100000"/>
                                    </p:animScale>
                                    <p:animScale>
                                      <p:cBhvr>
                                        <p:cTn id="55" dur="26">
                                          <p:stCondLst>
                                            <p:cond delay="1808"/>
                                          </p:stCondLst>
                                        </p:cTn>
                                        <p:tgtEl>
                                          <p:spTgt spid="1946"/>
                                        </p:tgtEl>
                                      </p:cBhvr>
                                      <p:to x="100000" y="95000"/>
                                    </p:animScale>
                                    <p:animScale>
                                      <p:cBhvr>
                                        <p:cTn id="56" dur="166" decel="50000">
                                          <p:stCondLst>
                                            <p:cond delay="1834"/>
                                          </p:stCondLst>
                                        </p:cTn>
                                        <p:tgtEl>
                                          <p:spTgt spid="194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947"/>
                                        </p:tgtEl>
                                        <p:attrNameLst>
                                          <p:attrName>style.visibility</p:attrName>
                                        </p:attrNameLst>
                                      </p:cBhvr>
                                      <p:to>
                                        <p:strVal val="visible"/>
                                      </p:to>
                                    </p:set>
                                    <p:animEffect transition="in" filter="wipe(down)">
                                      <p:cBhvr>
                                        <p:cTn id="61" dur="580">
                                          <p:stCondLst>
                                            <p:cond delay="0"/>
                                          </p:stCondLst>
                                        </p:cTn>
                                        <p:tgtEl>
                                          <p:spTgt spid="1947"/>
                                        </p:tgtEl>
                                      </p:cBhvr>
                                    </p:animEffect>
                                    <p:anim calcmode="lin" valueType="num">
                                      <p:cBhvr>
                                        <p:cTn id="62" dur="1822" tmFilter="0,0; 0.14,0.36; 0.43,0.73; 0.71,0.91; 1.0,1.0">
                                          <p:stCondLst>
                                            <p:cond delay="0"/>
                                          </p:stCondLst>
                                        </p:cTn>
                                        <p:tgtEl>
                                          <p:spTgt spid="194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94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94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94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947"/>
                                        </p:tgtEl>
                                        <p:attrNameLst>
                                          <p:attrName>ppt_y</p:attrName>
                                        </p:attrNameLst>
                                      </p:cBhvr>
                                      <p:tavLst>
                                        <p:tav tm="0" fmla="#ppt_y-sin(pi*$)/81">
                                          <p:val>
                                            <p:fltVal val="0"/>
                                          </p:val>
                                        </p:tav>
                                        <p:tav tm="100000">
                                          <p:val>
                                            <p:fltVal val="1"/>
                                          </p:val>
                                        </p:tav>
                                      </p:tavLst>
                                    </p:anim>
                                    <p:animScale>
                                      <p:cBhvr>
                                        <p:cTn id="67" dur="26">
                                          <p:stCondLst>
                                            <p:cond delay="650"/>
                                          </p:stCondLst>
                                        </p:cTn>
                                        <p:tgtEl>
                                          <p:spTgt spid="1947"/>
                                        </p:tgtEl>
                                      </p:cBhvr>
                                      <p:to x="100000" y="60000"/>
                                    </p:animScale>
                                    <p:animScale>
                                      <p:cBhvr>
                                        <p:cTn id="68" dur="166" decel="50000">
                                          <p:stCondLst>
                                            <p:cond delay="676"/>
                                          </p:stCondLst>
                                        </p:cTn>
                                        <p:tgtEl>
                                          <p:spTgt spid="1947"/>
                                        </p:tgtEl>
                                      </p:cBhvr>
                                      <p:to x="100000" y="100000"/>
                                    </p:animScale>
                                    <p:animScale>
                                      <p:cBhvr>
                                        <p:cTn id="69" dur="26">
                                          <p:stCondLst>
                                            <p:cond delay="1312"/>
                                          </p:stCondLst>
                                        </p:cTn>
                                        <p:tgtEl>
                                          <p:spTgt spid="1947"/>
                                        </p:tgtEl>
                                      </p:cBhvr>
                                      <p:to x="100000" y="80000"/>
                                    </p:animScale>
                                    <p:animScale>
                                      <p:cBhvr>
                                        <p:cTn id="70" dur="166" decel="50000">
                                          <p:stCondLst>
                                            <p:cond delay="1338"/>
                                          </p:stCondLst>
                                        </p:cTn>
                                        <p:tgtEl>
                                          <p:spTgt spid="1947"/>
                                        </p:tgtEl>
                                      </p:cBhvr>
                                      <p:to x="100000" y="100000"/>
                                    </p:animScale>
                                    <p:animScale>
                                      <p:cBhvr>
                                        <p:cTn id="71" dur="26">
                                          <p:stCondLst>
                                            <p:cond delay="1642"/>
                                          </p:stCondLst>
                                        </p:cTn>
                                        <p:tgtEl>
                                          <p:spTgt spid="1947"/>
                                        </p:tgtEl>
                                      </p:cBhvr>
                                      <p:to x="100000" y="90000"/>
                                    </p:animScale>
                                    <p:animScale>
                                      <p:cBhvr>
                                        <p:cTn id="72" dur="166" decel="50000">
                                          <p:stCondLst>
                                            <p:cond delay="1668"/>
                                          </p:stCondLst>
                                        </p:cTn>
                                        <p:tgtEl>
                                          <p:spTgt spid="1947"/>
                                        </p:tgtEl>
                                      </p:cBhvr>
                                      <p:to x="100000" y="100000"/>
                                    </p:animScale>
                                    <p:animScale>
                                      <p:cBhvr>
                                        <p:cTn id="73" dur="26">
                                          <p:stCondLst>
                                            <p:cond delay="1808"/>
                                          </p:stCondLst>
                                        </p:cTn>
                                        <p:tgtEl>
                                          <p:spTgt spid="1947"/>
                                        </p:tgtEl>
                                      </p:cBhvr>
                                      <p:to x="100000" y="95000"/>
                                    </p:animScale>
                                    <p:animScale>
                                      <p:cBhvr>
                                        <p:cTn id="74" dur="166" decel="50000">
                                          <p:stCondLst>
                                            <p:cond delay="1834"/>
                                          </p:stCondLst>
                                        </p:cTn>
                                        <p:tgtEl>
                                          <p:spTgt spid="194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7" grpId="0"/>
      <p:bldP spid="1942" grpId="0"/>
      <p:bldP spid="1946" grpId="0"/>
      <p:bldP spid="194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1149970"/>
            <a:ext cx="7290054" cy="961793"/>
          </a:xfrm>
        </p:spPr>
        <p:txBody>
          <a:bodyPr/>
          <a:lstStyle/>
          <a:p>
            <a:r>
              <a:rPr lang="en-US" dirty="0" smtClean="0"/>
              <a:t>Communication pitfalls	</a:t>
            </a:r>
            <a:endParaRPr lang="en-US" dirty="0"/>
          </a:p>
        </p:txBody>
      </p:sp>
      <p:sp>
        <p:nvSpPr>
          <p:cNvPr id="3" name="Content Placeholder 2"/>
          <p:cNvSpPr>
            <a:spLocks noGrp="1"/>
          </p:cNvSpPr>
          <p:nvPr>
            <p:ph sz="half" idx="1"/>
          </p:nvPr>
        </p:nvSpPr>
        <p:spPr>
          <a:xfrm>
            <a:off x="768095" y="2345938"/>
            <a:ext cx="3566160" cy="3243332"/>
          </a:xfrm>
        </p:spPr>
        <p:txBody>
          <a:bodyPr/>
          <a:lstStyle/>
          <a:p>
            <a:r>
              <a:rPr lang="en-US" sz="2100" b="1" i="1" dirty="0"/>
              <a:t>Listening Pitfalls</a:t>
            </a:r>
          </a:p>
          <a:p>
            <a:pPr marL="0" indent="0">
              <a:buNone/>
            </a:pPr>
            <a:r>
              <a:rPr lang="en-US" dirty="0" smtClean="0"/>
              <a:t>“Multitasking”</a:t>
            </a:r>
          </a:p>
          <a:p>
            <a:pPr marL="0" indent="0">
              <a:buNone/>
            </a:pPr>
            <a:r>
              <a:rPr lang="en-US" dirty="0" smtClean="0"/>
              <a:t>Think about what we will say next while they are speaking.</a:t>
            </a:r>
          </a:p>
          <a:p>
            <a:pPr marL="0" indent="0">
              <a:buNone/>
            </a:pPr>
            <a:r>
              <a:rPr lang="en-US" dirty="0" smtClean="0"/>
              <a:t>Relating what the speaker is saying to our own experiences.</a:t>
            </a:r>
          </a:p>
          <a:p>
            <a:pPr marL="0" indent="0">
              <a:buNone/>
            </a:pPr>
            <a:r>
              <a:rPr lang="en-US" dirty="0" smtClean="0"/>
              <a:t>Judging the speaker or what the speaker is saying.</a:t>
            </a:r>
            <a:endParaRPr lang="en-US" dirty="0"/>
          </a:p>
        </p:txBody>
      </p:sp>
      <p:sp>
        <p:nvSpPr>
          <p:cNvPr id="4" name="Content Placeholder 3"/>
          <p:cNvSpPr>
            <a:spLocks noGrp="1"/>
          </p:cNvSpPr>
          <p:nvPr>
            <p:ph sz="half" idx="2"/>
          </p:nvPr>
        </p:nvSpPr>
        <p:spPr>
          <a:xfrm>
            <a:off x="4413123" y="2345938"/>
            <a:ext cx="3566160" cy="3243332"/>
          </a:xfrm>
        </p:spPr>
        <p:txBody>
          <a:bodyPr/>
          <a:lstStyle/>
          <a:p>
            <a:r>
              <a:rPr lang="en-US" sz="2100" b="1" i="1" dirty="0"/>
              <a:t>Response Pitfalls</a:t>
            </a:r>
          </a:p>
          <a:p>
            <a:r>
              <a:rPr lang="en-US" dirty="0" smtClean="0"/>
              <a:t>Letting speaker know if we agree/disagree with him/her.</a:t>
            </a:r>
          </a:p>
          <a:p>
            <a:r>
              <a:rPr lang="en-US" dirty="0" smtClean="0"/>
              <a:t>Too many probing questions before they are ready to share.</a:t>
            </a:r>
          </a:p>
          <a:p>
            <a:r>
              <a:rPr lang="en-US" dirty="0" smtClean="0"/>
              <a:t>Giving advice.</a:t>
            </a:r>
          </a:p>
          <a:p>
            <a:r>
              <a:rPr lang="en-US" dirty="0" smtClean="0"/>
              <a:t>Interpreting speaker’s motives/behavior.</a:t>
            </a:r>
          </a:p>
          <a:p>
            <a:r>
              <a:rPr lang="en-US" dirty="0" smtClean="0"/>
              <a:t>Relating their experience to our own.</a:t>
            </a:r>
          </a:p>
          <a:p>
            <a:endParaRPr lang="en-US" dirty="0"/>
          </a:p>
        </p:txBody>
      </p:sp>
    </p:spTree>
    <p:extLst>
      <p:ext uri="{BB962C8B-B14F-4D97-AF65-F5344CB8AC3E}">
        <p14:creationId xmlns:p14="http://schemas.microsoft.com/office/powerpoint/2010/main" val="37509492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 calcmode="lin" valueType="num">
                                      <p:cBhvr additive="base">
                                        <p:cTn id="3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 calcmode="lin" valueType="num">
                                      <p:cBhvr additive="base">
                                        <p:cTn id="4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 calcmode="lin" valueType="num">
                                      <p:cBhvr additive="base">
                                        <p:cTn id="4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4">
                                            <p:txEl>
                                              <p:pRg st="5" end="5"/>
                                            </p:txEl>
                                          </p:spTgt>
                                        </p:tgtEl>
                                        <p:attrNameLst>
                                          <p:attrName>style.visibility</p:attrName>
                                        </p:attrNameLst>
                                      </p:cBhvr>
                                      <p:to>
                                        <p:strVal val="visible"/>
                                      </p:to>
                                    </p:set>
                                    <p:anim calcmode="lin" valueType="num">
                                      <p:cBhvr additive="base">
                                        <p:cTn id="4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sz="3600" b="1" dirty="0" smtClean="0">
                <a:latin typeface="Baskerville Old Face" panose="02020602080505020303" pitchFamily="18" charset="0"/>
              </a:rPr>
              <a:t>Why We Sit In Circle</a:t>
            </a:r>
            <a:r>
              <a:rPr lang="en-US" dirty="0" smtClean="0">
                <a:latin typeface="Bodoni MT" panose="02070603080606020203" pitchFamily="18" charset="0"/>
              </a:rPr>
              <a:t>	</a:t>
            </a:r>
            <a:endParaRPr lang="en-US" dirty="0">
              <a:latin typeface="Bodoni MT" panose="02070603080606020203" pitchFamily="18" charset="0"/>
            </a:endParaRPr>
          </a:p>
        </p:txBody>
      </p:sp>
      <p:sp>
        <p:nvSpPr>
          <p:cNvPr id="3" name="Content Placeholder 2"/>
          <p:cNvSpPr>
            <a:spLocks noGrp="1"/>
          </p:cNvSpPr>
          <p:nvPr>
            <p:ph idx="1"/>
          </p:nvPr>
        </p:nvSpPr>
        <p:spPr>
          <a:xfrm>
            <a:off x="0" y="1066800"/>
            <a:ext cx="8458200" cy="5638800"/>
          </a:xfrm>
        </p:spPr>
        <p:txBody>
          <a:bodyPr/>
          <a:lstStyle/>
          <a:p>
            <a:pPr lvl="1">
              <a:lnSpc>
                <a:spcPct val="150000"/>
              </a:lnSpc>
              <a:spcBef>
                <a:spcPts val="0"/>
              </a:spcBef>
              <a:spcAft>
                <a:spcPts val="0"/>
              </a:spcAft>
              <a:buFont typeface="Wingdings" panose="05000000000000000000" pitchFamily="2" charset="2"/>
              <a:buChar char="Ø"/>
            </a:pPr>
            <a:r>
              <a:rPr lang="en-US" dirty="0" smtClean="0">
                <a:solidFill>
                  <a:srgbClr val="000000"/>
                </a:solidFill>
                <a:ea typeface="Calibri"/>
                <a:cs typeface="Calibri"/>
              </a:rPr>
              <a:t>  </a:t>
            </a:r>
            <a:r>
              <a:rPr lang="en-US" sz="2800" dirty="0" smtClean="0">
                <a:solidFill>
                  <a:srgbClr val="000000"/>
                </a:solidFill>
                <a:latin typeface="Baskerville Old Face" panose="02020602080505020303" pitchFamily="18" charset="0"/>
                <a:ea typeface="Calibri"/>
                <a:cs typeface="Calibri"/>
              </a:rPr>
              <a:t>They </a:t>
            </a:r>
            <a:r>
              <a:rPr lang="en-US" sz="2800" dirty="0">
                <a:solidFill>
                  <a:srgbClr val="000000"/>
                </a:solidFill>
                <a:latin typeface="Baskerville Old Face" panose="02020602080505020303" pitchFamily="18" charset="0"/>
                <a:ea typeface="Calibri"/>
                <a:cs typeface="Calibri"/>
              </a:rPr>
              <a:t>bring people </a:t>
            </a:r>
            <a:r>
              <a:rPr lang="en-US" sz="2800" dirty="0" smtClean="0">
                <a:solidFill>
                  <a:srgbClr val="000000"/>
                </a:solidFill>
                <a:latin typeface="Baskerville Old Face" panose="02020602080505020303" pitchFamily="18" charset="0"/>
                <a:ea typeface="Calibri"/>
                <a:cs typeface="Calibri"/>
              </a:rPr>
              <a:t>together</a:t>
            </a:r>
            <a:endParaRPr lang="en-US" sz="2800" dirty="0">
              <a:solidFill>
                <a:srgbClr val="000000"/>
              </a:solidFill>
              <a:latin typeface="Baskerville Old Face" panose="02020602080505020303" pitchFamily="18" charset="0"/>
              <a:ea typeface="Calibri"/>
              <a:cs typeface="Calibri"/>
            </a:endParaRPr>
          </a:p>
          <a:p>
            <a:pPr lvl="1">
              <a:lnSpc>
                <a:spcPct val="150000"/>
              </a:lnSpc>
              <a:spcBef>
                <a:spcPts val="0"/>
              </a:spcBef>
              <a:spcAft>
                <a:spcPts val="0"/>
              </a:spcAft>
              <a:buFont typeface="Wingdings" panose="05000000000000000000" pitchFamily="2" charset="2"/>
              <a:buChar char="Ø"/>
            </a:pPr>
            <a:r>
              <a:rPr lang="en-US" sz="2800" dirty="0" smtClean="0">
                <a:solidFill>
                  <a:srgbClr val="000000"/>
                </a:solidFill>
                <a:latin typeface="Baskerville Old Face" panose="02020602080505020303" pitchFamily="18" charset="0"/>
                <a:ea typeface="Calibri"/>
                <a:cs typeface="Calibri"/>
              </a:rPr>
              <a:t>  Visual contact</a:t>
            </a:r>
            <a:endParaRPr lang="en-US" sz="2800" dirty="0">
              <a:solidFill>
                <a:srgbClr val="000000"/>
              </a:solidFill>
              <a:latin typeface="Baskerville Old Face" panose="02020602080505020303" pitchFamily="18" charset="0"/>
              <a:ea typeface="Calibri"/>
              <a:cs typeface="Calibri"/>
            </a:endParaRPr>
          </a:p>
          <a:p>
            <a:pPr lvl="1">
              <a:lnSpc>
                <a:spcPct val="150000"/>
              </a:lnSpc>
              <a:spcBef>
                <a:spcPts val="0"/>
              </a:spcBef>
              <a:spcAft>
                <a:spcPts val="0"/>
              </a:spcAft>
              <a:buFont typeface="Wingdings" panose="05000000000000000000" pitchFamily="2" charset="2"/>
              <a:buChar char="Ø"/>
            </a:pPr>
            <a:r>
              <a:rPr lang="en-US" sz="2800" dirty="0" smtClean="0">
                <a:solidFill>
                  <a:srgbClr val="000000"/>
                </a:solidFill>
                <a:latin typeface="Baskerville Old Face" panose="02020602080505020303" pitchFamily="18" charset="0"/>
                <a:ea typeface="Calibri"/>
                <a:cs typeface="Calibri"/>
              </a:rPr>
              <a:t>  Non-hierarchal </a:t>
            </a:r>
            <a:endParaRPr lang="en-US" sz="2800" dirty="0">
              <a:solidFill>
                <a:srgbClr val="000000"/>
              </a:solidFill>
              <a:latin typeface="Baskerville Old Face" panose="02020602080505020303" pitchFamily="18" charset="0"/>
              <a:ea typeface="Calibri"/>
              <a:cs typeface="Calibri"/>
            </a:endParaRPr>
          </a:p>
          <a:p>
            <a:pPr lvl="1">
              <a:lnSpc>
                <a:spcPct val="150000"/>
              </a:lnSpc>
              <a:spcBef>
                <a:spcPts val="0"/>
              </a:spcBef>
              <a:spcAft>
                <a:spcPts val="0"/>
              </a:spcAft>
              <a:buFont typeface="Wingdings" panose="05000000000000000000" pitchFamily="2" charset="2"/>
              <a:buChar char="Ø"/>
            </a:pPr>
            <a:r>
              <a:rPr lang="en-US" sz="2800" dirty="0" smtClean="0">
                <a:solidFill>
                  <a:srgbClr val="000000"/>
                </a:solidFill>
                <a:latin typeface="Baskerville Old Face" panose="02020602080505020303" pitchFamily="18" charset="0"/>
                <a:ea typeface="Calibri"/>
                <a:cs typeface="Calibri"/>
              </a:rPr>
              <a:t>  Equality </a:t>
            </a:r>
            <a:r>
              <a:rPr lang="en-US" sz="2800" dirty="0">
                <a:solidFill>
                  <a:srgbClr val="000000"/>
                </a:solidFill>
                <a:latin typeface="Baskerville Old Face" panose="02020602080505020303" pitchFamily="18" charset="0"/>
                <a:ea typeface="Calibri"/>
                <a:cs typeface="Calibri"/>
              </a:rPr>
              <a:t>of voice</a:t>
            </a:r>
          </a:p>
          <a:p>
            <a:pPr lvl="1">
              <a:lnSpc>
                <a:spcPct val="150000"/>
              </a:lnSpc>
              <a:spcBef>
                <a:spcPts val="0"/>
              </a:spcBef>
              <a:spcAft>
                <a:spcPts val="0"/>
              </a:spcAft>
              <a:buFont typeface="Wingdings" panose="05000000000000000000" pitchFamily="2" charset="2"/>
              <a:buChar char="Ø"/>
            </a:pPr>
            <a:r>
              <a:rPr lang="en-US" sz="2800" dirty="0" smtClean="0">
                <a:solidFill>
                  <a:srgbClr val="000000"/>
                </a:solidFill>
                <a:latin typeface="Baskerville Old Face" panose="02020602080505020303" pitchFamily="18" charset="0"/>
                <a:ea typeface="Calibri"/>
                <a:cs typeface="Calibri"/>
              </a:rPr>
              <a:t>  Value </a:t>
            </a:r>
            <a:r>
              <a:rPr lang="en-US" sz="2800" dirty="0">
                <a:solidFill>
                  <a:srgbClr val="000000"/>
                </a:solidFill>
                <a:latin typeface="Baskerville Old Face" panose="02020602080505020303" pitchFamily="18" charset="0"/>
                <a:ea typeface="Calibri"/>
                <a:cs typeface="Calibri"/>
              </a:rPr>
              <a:t>based</a:t>
            </a:r>
          </a:p>
          <a:p>
            <a:pPr lvl="1">
              <a:lnSpc>
                <a:spcPct val="150000"/>
              </a:lnSpc>
              <a:spcBef>
                <a:spcPts val="0"/>
              </a:spcBef>
              <a:spcAft>
                <a:spcPts val="0"/>
              </a:spcAft>
              <a:buFont typeface="Wingdings" panose="05000000000000000000" pitchFamily="2" charset="2"/>
              <a:buChar char="Ø"/>
            </a:pPr>
            <a:r>
              <a:rPr lang="en-US" sz="2800" dirty="0" smtClean="0">
                <a:solidFill>
                  <a:srgbClr val="000000"/>
                </a:solidFill>
                <a:latin typeface="Baskerville Old Face" panose="02020602080505020303" pitchFamily="18" charset="0"/>
                <a:ea typeface="Calibri"/>
                <a:cs typeface="Calibri"/>
              </a:rPr>
              <a:t>  Fosters </a:t>
            </a:r>
            <a:r>
              <a:rPr lang="en-US" sz="2800" dirty="0">
                <a:solidFill>
                  <a:srgbClr val="000000"/>
                </a:solidFill>
                <a:latin typeface="Baskerville Old Face" panose="02020602080505020303" pitchFamily="18" charset="0"/>
                <a:ea typeface="Calibri"/>
                <a:cs typeface="Calibri"/>
              </a:rPr>
              <a:t>connection, inclusion, </a:t>
            </a:r>
            <a:r>
              <a:rPr lang="en-US" sz="2800" dirty="0" smtClean="0">
                <a:solidFill>
                  <a:srgbClr val="000000"/>
                </a:solidFill>
                <a:latin typeface="Baskerville Old Face" panose="02020602080505020303" pitchFamily="18" charset="0"/>
                <a:ea typeface="Calibri"/>
                <a:cs typeface="Calibri"/>
              </a:rPr>
              <a:t>participation</a:t>
            </a:r>
            <a:endParaRPr lang="en-US" sz="2800" dirty="0">
              <a:solidFill>
                <a:srgbClr val="000000"/>
              </a:solidFill>
              <a:latin typeface="Baskerville Old Face" panose="02020602080505020303" pitchFamily="18" charset="0"/>
              <a:ea typeface="Calibri"/>
              <a:cs typeface="Calibri"/>
            </a:endParaRPr>
          </a:p>
          <a:p>
            <a:pPr lvl="1">
              <a:lnSpc>
                <a:spcPct val="150000"/>
              </a:lnSpc>
              <a:spcBef>
                <a:spcPts val="0"/>
              </a:spcBef>
              <a:spcAft>
                <a:spcPts val="0"/>
              </a:spcAft>
              <a:buFont typeface="Wingdings" panose="05000000000000000000" pitchFamily="2" charset="2"/>
              <a:buChar char="Ø"/>
            </a:pPr>
            <a:r>
              <a:rPr lang="en-US" sz="2800" dirty="0" smtClean="0">
                <a:solidFill>
                  <a:srgbClr val="000000"/>
                </a:solidFill>
                <a:latin typeface="Baskerville Old Face" panose="02020602080505020303" pitchFamily="18" charset="0"/>
                <a:ea typeface="Calibri"/>
                <a:cs typeface="Calibri"/>
              </a:rPr>
              <a:t>Consensus </a:t>
            </a:r>
            <a:r>
              <a:rPr lang="en-US" sz="2800" dirty="0">
                <a:solidFill>
                  <a:srgbClr val="000000"/>
                </a:solidFill>
                <a:latin typeface="Baskerville Old Face" panose="02020602080505020303" pitchFamily="18" charset="0"/>
                <a:ea typeface="Calibri"/>
                <a:cs typeface="Calibri"/>
              </a:rPr>
              <a:t>building- </a:t>
            </a:r>
            <a:r>
              <a:rPr lang="en-US" sz="2800" dirty="0" smtClean="0">
                <a:solidFill>
                  <a:srgbClr val="000000"/>
                </a:solidFill>
                <a:latin typeface="Baskerville Old Face" panose="02020602080505020303" pitchFamily="18" charset="0"/>
                <a:ea typeface="Calibri"/>
                <a:cs typeface="Calibri"/>
              </a:rPr>
              <a:t>coming </a:t>
            </a:r>
            <a:r>
              <a:rPr lang="en-US" sz="2800" dirty="0">
                <a:solidFill>
                  <a:srgbClr val="000000"/>
                </a:solidFill>
                <a:latin typeface="Baskerville Old Face" panose="02020602080505020303" pitchFamily="18" charset="0"/>
                <a:ea typeface="Calibri"/>
                <a:cs typeface="Calibri"/>
              </a:rPr>
              <a:t>to an agreement we </a:t>
            </a:r>
            <a:r>
              <a:rPr lang="en-US" sz="2800" dirty="0" smtClean="0">
                <a:solidFill>
                  <a:srgbClr val="000000"/>
                </a:solidFill>
                <a:latin typeface="Baskerville Old Face" panose="02020602080505020303" pitchFamily="18" charset="0"/>
                <a:ea typeface="Calibri"/>
                <a:cs typeface="Calibri"/>
              </a:rPr>
              <a:t>can </a:t>
            </a:r>
            <a:r>
              <a:rPr lang="en-US" sz="2800" dirty="0">
                <a:solidFill>
                  <a:srgbClr val="000000"/>
                </a:solidFill>
                <a:latin typeface="Baskerville Old Face" panose="02020602080505020303" pitchFamily="18" charset="0"/>
                <a:ea typeface="Calibri"/>
                <a:cs typeface="Calibri"/>
              </a:rPr>
              <a:t>all be comfortable with</a:t>
            </a:r>
            <a:endParaRPr lang="en-US" sz="2800" dirty="0" smtClean="0">
              <a:solidFill>
                <a:srgbClr val="000000"/>
              </a:solidFill>
              <a:latin typeface="Baskerville Old Face" panose="02020602080505020303" pitchFamily="18" charset="0"/>
              <a:ea typeface="Calibri"/>
              <a:cs typeface="Calibri"/>
            </a:endParaRPr>
          </a:p>
          <a:p>
            <a:pPr lvl="1">
              <a:spcBef>
                <a:spcPts val="0"/>
              </a:spcBef>
              <a:spcAft>
                <a:spcPts val="0"/>
              </a:spcAft>
              <a:buFont typeface="+mj-lt"/>
              <a:buAutoNum type="alphaLcPeriod"/>
            </a:pPr>
            <a:endParaRPr lang="en-US" dirty="0">
              <a:solidFill>
                <a:srgbClr val="000000"/>
              </a:solidFill>
              <a:ea typeface="Calibri"/>
              <a:cs typeface="Calibri"/>
            </a:endParaRPr>
          </a:p>
          <a:p>
            <a:pPr marL="0" indent="0">
              <a:buNone/>
            </a:pPr>
            <a:endParaRPr lang="en-US" dirty="0"/>
          </a:p>
        </p:txBody>
      </p:sp>
      <p:pic>
        <p:nvPicPr>
          <p:cNvPr id="4" name="Picture 2" descr="C:\Users\Kevin\AppData\Local\Microsoft\Windows\INetCache\IE\JL257GE1\meetings[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066800"/>
            <a:ext cx="4114800" cy="2819400"/>
          </a:xfrm>
          <a:prstGeom prst="rect">
            <a:avLst/>
          </a:prstGeom>
          <a:solidFill>
            <a:srgbClr val="FFFFFF">
              <a:shade val="85000"/>
            </a:srgbClr>
          </a:solidFill>
          <a:ln w="88900" cap="sq">
            <a:noFill/>
            <a:miter lim="800000"/>
          </a:ln>
          <a:effectLst>
            <a:outerShdw blurRad="50800" dist="38100" dir="2700000" algn="tl" rotWithShape="0">
              <a:prstClr val="black">
                <a:alpha val="40000"/>
              </a:prst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6470151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Oval 5"/>
          <p:cNvSpPr/>
          <p:nvPr/>
        </p:nvSpPr>
        <p:spPr bwMode="auto">
          <a:xfrm>
            <a:off x="1899478" y="1573851"/>
            <a:ext cx="4958522" cy="44196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10" name="Straight Connector 9"/>
          <p:cNvCxnSpPr/>
          <p:nvPr/>
        </p:nvCxnSpPr>
        <p:spPr>
          <a:xfrm>
            <a:off x="6858000" y="1752600"/>
            <a:ext cx="228600" cy="364572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6" idx="2"/>
            <a:endCxn id="6" idx="6"/>
          </p:cNvCxnSpPr>
          <p:nvPr/>
        </p:nvCxnSpPr>
        <p:spPr>
          <a:xfrm>
            <a:off x="1899478" y="3783651"/>
            <a:ext cx="495852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69916" y="2671319"/>
            <a:ext cx="1580715" cy="830997"/>
          </a:xfrm>
          <a:prstGeom prst="rect">
            <a:avLst/>
          </a:prstGeom>
          <a:noFill/>
        </p:spPr>
        <p:txBody>
          <a:bodyPr wrap="square" rtlCol="0">
            <a:spAutoFit/>
          </a:bodyPr>
          <a:lstStyle/>
          <a:p>
            <a:pPr algn="ctr"/>
            <a:r>
              <a:rPr lang="en-US" sz="2400" b="1" dirty="0" smtClean="0">
                <a:latin typeface="Baskerville Old Face" panose="02020602080505020303" pitchFamily="18" charset="0"/>
              </a:rPr>
              <a:t>Getting Acquainted</a:t>
            </a:r>
            <a:endParaRPr lang="en-US" sz="2400" b="1" dirty="0">
              <a:latin typeface="Baskerville Old Face" panose="02020602080505020303" pitchFamily="18" charset="0"/>
            </a:endParaRPr>
          </a:p>
        </p:txBody>
      </p:sp>
      <p:sp>
        <p:nvSpPr>
          <p:cNvPr id="14" name="TextBox 13"/>
          <p:cNvSpPr txBox="1"/>
          <p:nvPr/>
        </p:nvSpPr>
        <p:spPr>
          <a:xfrm>
            <a:off x="4375977" y="2658385"/>
            <a:ext cx="1939060" cy="830997"/>
          </a:xfrm>
          <a:prstGeom prst="rect">
            <a:avLst/>
          </a:prstGeom>
          <a:noFill/>
        </p:spPr>
        <p:txBody>
          <a:bodyPr wrap="square" rtlCol="0">
            <a:spAutoFit/>
          </a:bodyPr>
          <a:lstStyle/>
          <a:p>
            <a:pPr algn="ctr"/>
            <a:r>
              <a:rPr lang="en-US" sz="2400" b="1" dirty="0" smtClean="0">
                <a:latin typeface="Baskerville Old Face" panose="02020602080505020303" pitchFamily="18" charset="0"/>
              </a:rPr>
              <a:t>Building</a:t>
            </a:r>
          </a:p>
          <a:p>
            <a:pPr algn="ctr"/>
            <a:r>
              <a:rPr lang="en-US" sz="2400" b="1" dirty="0" smtClean="0">
                <a:latin typeface="Baskerville Old Face" panose="02020602080505020303" pitchFamily="18" charset="0"/>
              </a:rPr>
              <a:t>Relationships</a:t>
            </a:r>
            <a:endParaRPr lang="en-US" sz="2400" b="1" dirty="0">
              <a:latin typeface="Baskerville Old Face" panose="02020602080505020303" pitchFamily="18" charset="0"/>
            </a:endParaRPr>
          </a:p>
        </p:txBody>
      </p:sp>
      <p:sp>
        <p:nvSpPr>
          <p:cNvPr id="15" name="TextBox 14"/>
          <p:cNvSpPr txBox="1"/>
          <p:nvPr/>
        </p:nvSpPr>
        <p:spPr>
          <a:xfrm>
            <a:off x="2313394" y="4317052"/>
            <a:ext cx="1922298" cy="830997"/>
          </a:xfrm>
          <a:prstGeom prst="rect">
            <a:avLst/>
          </a:prstGeom>
          <a:noFill/>
        </p:spPr>
        <p:txBody>
          <a:bodyPr wrap="square" rtlCol="0">
            <a:spAutoFit/>
          </a:bodyPr>
          <a:lstStyle/>
          <a:p>
            <a:r>
              <a:rPr lang="en-US" sz="2400" b="1" dirty="0" smtClean="0">
                <a:latin typeface="Baskerville Old Face" panose="02020602080505020303" pitchFamily="18" charset="0"/>
              </a:rPr>
              <a:t>Taking Action Making Plans</a:t>
            </a:r>
            <a:endParaRPr lang="en-US" sz="2400" b="1" dirty="0">
              <a:latin typeface="Baskerville Old Face" panose="02020602080505020303" pitchFamily="18" charset="0"/>
            </a:endParaRPr>
          </a:p>
        </p:txBody>
      </p:sp>
      <p:sp>
        <p:nvSpPr>
          <p:cNvPr id="16" name="TextBox 15"/>
          <p:cNvSpPr txBox="1"/>
          <p:nvPr/>
        </p:nvSpPr>
        <p:spPr>
          <a:xfrm>
            <a:off x="4393132" y="4094851"/>
            <a:ext cx="2084903" cy="1200329"/>
          </a:xfrm>
          <a:prstGeom prst="rect">
            <a:avLst/>
          </a:prstGeom>
          <a:noFill/>
        </p:spPr>
        <p:txBody>
          <a:bodyPr wrap="square" rtlCol="0">
            <a:spAutoFit/>
          </a:bodyPr>
          <a:lstStyle/>
          <a:p>
            <a:r>
              <a:rPr lang="en-US" sz="2400" b="1" dirty="0" smtClean="0">
                <a:latin typeface="Baskerville Old Face" panose="02020602080505020303" pitchFamily="18" charset="0"/>
              </a:rPr>
              <a:t>Exploring Issues/Content/Needs</a:t>
            </a:r>
            <a:endParaRPr lang="en-US" sz="2400" b="1" dirty="0">
              <a:latin typeface="Baskerville Old Face" panose="02020602080505020303" pitchFamily="18" charset="0"/>
            </a:endParaRPr>
          </a:p>
        </p:txBody>
      </p:sp>
      <p:sp>
        <p:nvSpPr>
          <p:cNvPr id="17" name="Right Arrow 16"/>
          <p:cNvSpPr/>
          <p:nvPr/>
        </p:nvSpPr>
        <p:spPr bwMode="auto">
          <a:xfrm>
            <a:off x="4240847" y="1762644"/>
            <a:ext cx="533400" cy="439527"/>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9" name="Right Arrow 18"/>
          <p:cNvSpPr/>
          <p:nvPr/>
        </p:nvSpPr>
        <p:spPr bwMode="auto">
          <a:xfrm rot="5400000">
            <a:off x="6149011" y="3617069"/>
            <a:ext cx="533400" cy="439527"/>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0" name="Right Arrow 19"/>
          <p:cNvSpPr/>
          <p:nvPr/>
        </p:nvSpPr>
        <p:spPr bwMode="auto">
          <a:xfrm rot="10800000">
            <a:off x="4038600" y="5398329"/>
            <a:ext cx="533400" cy="439527"/>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1" name="Right Arrow 20"/>
          <p:cNvSpPr/>
          <p:nvPr/>
        </p:nvSpPr>
        <p:spPr bwMode="auto">
          <a:xfrm rot="16200000">
            <a:off x="2052629" y="3552136"/>
            <a:ext cx="533400" cy="439527"/>
          </a:xfrm>
          <a:prstGeom prst="rightArrow">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5" name="Title 4"/>
          <p:cNvSpPr>
            <a:spLocks noGrp="1"/>
          </p:cNvSpPr>
          <p:nvPr>
            <p:ph type="title"/>
          </p:nvPr>
        </p:nvSpPr>
        <p:spPr>
          <a:xfrm>
            <a:off x="748105" y="213616"/>
            <a:ext cx="7290054" cy="1499616"/>
          </a:xfrm>
        </p:spPr>
        <p:txBody>
          <a:bodyPr/>
          <a:lstStyle/>
          <a:p>
            <a:r>
              <a:rPr lang="en-US" sz="4000" b="1" dirty="0" smtClean="0">
                <a:latin typeface="Baskerville Old Face" panose="02020602080505020303" pitchFamily="18" charset="0"/>
              </a:rPr>
              <a:t>THE CIRCLE PROCESS</a:t>
            </a:r>
            <a:endParaRPr lang="en-US" sz="4000" b="1" dirty="0">
              <a:latin typeface="Baskerville Old Face" panose="02020602080505020303" pitchFamily="18" charset="0"/>
            </a:endParaRPr>
          </a:p>
        </p:txBody>
      </p:sp>
      <p:cxnSp>
        <p:nvCxnSpPr>
          <p:cNvPr id="18" name="Straight Connector 17"/>
          <p:cNvCxnSpPr/>
          <p:nvPr/>
        </p:nvCxnSpPr>
        <p:spPr>
          <a:xfrm flipH="1">
            <a:off x="4363197" y="1582463"/>
            <a:ext cx="31085" cy="45259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1301521"/>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786384"/>
          </a:xfrm>
        </p:spPr>
        <p:txBody>
          <a:bodyPr>
            <a:normAutofit/>
          </a:bodyPr>
          <a:lstStyle/>
          <a:p>
            <a:r>
              <a:rPr lang="en-US" dirty="0" smtClean="0"/>
              <a:t>Everyone has a story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524000"/>
            <a:ext cx="6172200" cy="5029200"/>
          </a:xfrm>
        </p:spPr>
      </p:pic>
    </p:spTree>
    <p:extLst>
      <p:ext uri="{BB962C8B-B14F-4D97-AF65-F5344CB8AC3E}">
        <p14:creationId xmlns:p14="http://schemas.microsoft.com/office/powerpoint/2010/main" val="39553335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25" b="1" dirty="0"/>
              <a:t>How to use Circles</a:t>
            </a:r>
          </a:p>
        </p:txBody>
      </p:sp>
      <p:sp>
        <p:nvSpPr>
          <p:cNvPr id="3" name="Content Placeholder 2"/>
          <p:cNvSpPr>
            <a:spLocks noGrp="1"/>
          </p:cNvSpPr>
          <p:nvPr>
            <p:ph idx="1"/>
          </p:nvPr>
        </p:nvSpPr>
        <p:spPr>
          <a:xfrm>
            <a:off x="768096" y="2060769"/>
            <a:ext cx="7290055" cy="4023360"/>
          </a:xfrm>
        </p:spPr>
        <p:txBody>
          <a:bodyPr/>
          <a:lstStyle/>
          <a:p>
            <a:pPr>
              <a:buFont typeface="Wingdings" panose="05000000000000000000" pitchFamily="2" charset="2"/>
              <a:buChar char="v"/>
            </a:pPr>
            <a:r>
              <a:rPr lang="en-US" sz="3600" dirty="0" smtClean="0"/>
              <a:t>“</a:t>
            </a:r>
            <a:r>
              <a:rPr lang="en-US" sz="3600" dirty="0"/>
              <a:t>Check out” </a:t>
            </a:r>
          </a:p>
          <a:p>
            <a:pPr>
              <a:buFont typeface="Wingdings" panose="05000000000000000000" pitchFamily="2" charset="2"/>
              <a:buChar char="v"/>
            </a:pPr>
            <a:r>
              <a:rPr lang="en-US" sz="3600" dirty="0" smtClean="0"/>
              <a:t>“Check in” </a:t>
            </a:r>
          </a:p>
          <a:p>
            <a:pPr>
              <a:buFont typeface="Wingdings" panose="05000000000000000000" pitchFamily="2" charset="2"/>
              <a:buChar char="v"/>
            </a:pPr>
            <a:r>
              <a:rPr lang="en-US" sz="3600" dirty="0" smtClean="0">
                <a:latin typeface="Calibri" panose="020F0502020204030204" pitchFamily="34" charset="0"/>
                <a:ea typeface="Calibri" panose="020F0502020204030204" pitchFamily="34" charset="0"/>
                <a:cs typeface="Times New Roman" panose="02020603050405020304" pitchFamily="18" charset="0"/>
              </a:rPr>
              <a:t>Classroom </a:t>
            </a:r>
            <a:r>
              <a:rPr lang="en-US" sz="3600" dirty="0">
                <a:latin typeface="Calibri" panose="020F0502020204030204" pitchFamily="34" charset="0"/>
                <a:ea typeface="Calibri" panose="020F0502020204030204" pitchFamily="34" charset="0"/>
                <a:cs typeface="Times New Roman" panose="02020603050405020304" pitchFamily="18" charset="0"/>
              </a:rPr>
              <a:t>norms and Content</a:t>
            </a:r>
          </a:p>
          <a:p>
            <a:pPr>
              <a:buFont typeface="Wingdings" panose="05000000000000000000" pitchFamily="2" charset="2"/>
              <a:buChar char="v"/>
            </a:pPr>
            <a:r>
              <a:rPr lang="en-US" sz="3600" dirty="0"/>
              <a:t>Academic </a:t>
            </a:r>
            <a:r>
              <a:rPr lang="en-US" sz="3600" dirty="0" smtClean="0"/>
              <a:t>goals/teaching curriculum </a:t>
            </a:r>
            <a:endParaRPr lang="en-US" sz="3600" dirty="0"/>
          </a:p>
          <a:p>
            <a:pPr>
              <a:buFont typeface="Wingdings" panose="05000000000000000000" pitchFamily="2" charset="2"/>
              <a:buChar char="v"/>
            </a:pPr>
            <a:r>
              <a:rPr lang="en-US" sz="3600" dirty="0"/>
              <a:t>Behavior problems </a:t>
            </a:r>
          </a:p>
          <a:p>
            <a:pPr>
              <a:buFont typeface="Wingdings" panose="05000000000000000000" pitchFamily="2" charset="2"/>
              <a:buChar char="v"/>
            </a:pPr>
            <a:r>
              <a:rPr lang="en-US" sz="3600" dirty="0"/>
              <a:t>Being proactive </a:t>
            </a:r>
            <a:endParaRPr lang="en-US" sz="3600" dirty="0" smtClean="0"/>
          </a:p>
          <a:p>
            <a:endParaRPr lang="en-US" b="1" u="sng"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US" sz="15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999519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84"/>
            <a:ext cx="8229600" cy="806116"/>
          </a:xfrm>
        </p:spPr>
        <p:txBody>
          <a:bodyPr>
            <a:normAutofit fontScale="90000"/>
          </a:bodyPr>
          <a:lstStyle/>
          <a:p>
            <a:r>
              <a:rPr lang="en-US" sz="4000" b="1" dirty="0" smtClean="0">
                <a:latin typeface="Baskerville Old Face" panose="02020602080505020303" pitchFamily="18" charset="0"/>
              </a:rPr>
              <a:t>Why Restorative Practices in Schools?</a:t>
            </a:r>
            <a:endParaRPr lang="en-US" sz="4000" b="1" dirty="0">
              <a:latin typeface="Baskerville Old Face" panose="02020602080505020303" pitchFamily="18" charset="0"/>
            </a:endParaRPr>
          </a:p>
        </p:txBody>
      </p:sp>
      <p:sp>
        <p:nvSpPr>
          <p:cNvPr id="3" name="Content Placeholder 2"/>
          <p:cNvSpPr>
            <a:spLocks noGrp="1"/>
          </p:cNvSpPr>
          <p:nvPr>
            <p:ph idx="1"/>
          </p:nvPr>
        </p:nvSpPr>
        <p:spPr>
          <a:xfrm>
            <a:off x="453189" y="1066800"/>
            <a:ext cx="8229600" cy="5486400"/>
          </a:xfrm>
        </p:spPr>
        <p:txBody>
          <a:bodyPr>
            <a:normAutofit/>
          </a:bodyPr>
          <a:lstStyle/>
          <a:p>
            <a:pPr marL="0" indent="0">
              <a:buNone/>
            </a:pPr>
            <a:r>
              <a:rPr lang="en-US" sz="2800" dirty="0" smtClean="0">
                <a:latin typeface="Baskerville Old Face" panose="02020602080505020303" pitchFamily="18" charset="0"/>
              </a:rPr>
              <a:t>Data shows:</a:t>
            </a:r>
          </a:p>
          <a:p>
            <a:pPr>
              <a:buFont typeface="Wingdings" panose="05000000000000000000" pitchFamily="2" charset="2"/>
              <a:buChar char="Ø"/>
            </a:pPr>
            <a:r>
              <a:rPr lang="en-US" sz="2800" dirty="0" smtClean="0">
                <a:latin typeface="Baskerville Old Face" panose="02020602080505020303" pitchFamily="18" charset="0"/>
              </a:rPr>
              <a:t>Increased attendance</a:t>
            </a:r>
          </a:p>
          <a:p>
            <a:pPr>
              <a:buFont typeface="Wingdings" panose="05000000000000000000" pitchFamily="2" charset="2"/>
              <a:buChar char="Ø"/>
            </a:pPr>
            <a:r>
              <a:rPr lang="en-US" sz="2800" dirty="0" smtClean="0">
                <a:latin typeface="Baskerville Old Face" panose="02020602080505020303" pitchFamily="18" charset="0"/>
              </a:rPr>
              <a:t>Improved school climate </a:t>
            </a:r>
          </a:p>
          <a:p>
            <a:pPr>
              <a:buFont typeface="Wingdings" panose="05000000000000000000" pitchFamily="2" charset="2"/>
              <a:buChar char="Ø"/>
            </a:pPr>
            <a:r>
              <a:rPr lang="en-US" sz="2800" dirty="0" smtClean="0">
                <a:latin typeface="Baskerville Old Face" panose="02020602080505020303" pitchFamily="18" charset="0"/>
              </a:rPr>
              <a:t>Improved relationships between students, students &amp; staff and among staff</a:t>
            </a:r>
          </a:p>
          <a:p>
            <a:pPr>
              <a:buFont typeface="Wingdings" panose="05000000000000000000" pitchFamily="2" charset="2"/>
              <a:buChar char="Ø"/>
            </a:pPr>
            <a:r>
              <a:rPr lang="en-US" sz="2800" dirty="0" smtClean="0">
                <a:latin typeface="Baskerville Old Face" panose="02020602080505020303" pitchFamily="18" charset="0"/>
              </a:rPr>
              <a:t>Improved social-emotional learning</a:t>
            </a:r>
          </a:p>
          <a:p>
            <a:pPr>
              <a:buFont typeface="Wingdings" panose="05000000000000000000" pitchFamily="2" charset="2"/>
              <a:buChar char="Ø"/>
            </a:pPr>
            <a:r>
              <a:rPr lang="en-US" sz="2800" dirty="0">
                <a:latin typeface="Baskerville Old Face" panose="02020602080505020303" pitchFamily="18" charset="0"/>
              </a:rPr>
              <a:t>Decreased discipline referrals, suspensions and expulsions</a:t>
            </a:r>
          </a:p>
          <a:p>
            <a:pPr>
              <a:buFont typeface="Wingdings" panose="05000000000000000000" pitchFamily="2" charset="2"/>
              <a:buChar char="Ø"/>
            </a:pPr>
            <a:r>
              <a:rPr lang="en-US" sz="2800" dirty="0" smtClean="0">
                <a:latin typeface="Baskerville Old Face" panose="02020602080505020303" pitchFamily="18" charset="0"/>
              </a:rPr>
              <a:t>Reduced recidivism</a:t>
            </a:r>
            <a:endParaRPr lang="en-US" sz="2800" dirty="0">
              <a:latin typeface="Baskerville Old Face" panose="02020602080505020303" pitchFamily="18" charset="0"/>
            </a:endParaRPr>
          </a:p>
        </p:txBody>
      </p:sp>
    </p:spTree>
    <p:extLst>
      <p:ext uri="{BB962C8B-B14F-4D97-AF65-F5344CB8AC3E}">
        <p14:creationId xmlns:p14="http://schemas.microsoft.com/office/powerpoint/2010/main" val="33406721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7954" y="457200"/>
            <a:ext cx="7290054" cy="914400"/>
          </a:xfrm>
        </p:spPr>
        <p:txBody>
          <a:bodyPr/>
          <a:lstStyle/>
          <a:p>
            <a:r>
              <a:rPr lang="en-US" dirty="0" smtClean="0"/>
              <a:t>Restorative practice continuum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58639059"/>
              </p:ext>
            </p:extLst>
          </p:nvPr>
        </p:nvGraphicFramePr>
        <p:xfrm>
          <a:off x="767954" y="1371599"/>
          <a:ext cx="7290054" cy="4214983"/>
        </p:xfrm>
        <a:graphic>
          <a:graphicData uri="http://schemas.openxmlformats.org/drawingml/2006/table">
            <a:tbl>
              <a:tblPr>
                <a:tableStyleId>{5C22544A-7EE6-4342-B048-85BDC9FD1C3A}</a:tableStyleId>
              </a:tblPr>
              <a:tblGrid>
                <a:gridCol w="2430018">
                  <a:extLst>
                    <a:ext uri="{9D8B030D-6E8A-4147-A177-3AD203B41FA5}">
                      <a16:colId xmlns:a16="http://schemas.microsoft.com/office/drawing/2014/main" val="20000"/>
                    </a:ext>
                  </a:extLst>
                </a:gridCol>
                <a:gridCol w="2430018">
                  <a:extLst>
                    <a:ext uri="{9D8B030D-6E8A-4147-A177-3AD203B41FA5}">
                      <a16:colId xmlns:a16="http://schemas.microsoft.com/office/drawing/2014/main" val="20001"/>
                    </a:ext>
                  </a:extLst>
                </a:gridCol>
                <a:gridCol w="2430018">
                  <a:extLst>
                    <a:ext uri="{9D8B030D-6E8A-4147-A177-3AD203B41FA5}">
                      <a16:colId xmlns:a16="http://schemas.microsoft.com/office/drawing/2014/main" val="20002"/>
                    </a:ext>
                  </a:extLst>
                </a:gridCol>
              </a:tblGrid>
              <a:tr h="552302">
                <a:tc>
                  <a:txBody>
                    <a:bodyPr/>
                    <a:lstStyle/>
                    <a:p>
                      <a:pPr algn="ctr"/>
                      <a:r>
                        <a:rPr lang="en-US" sz="2400" dirty="0" smtClean="0"/>
                        <a:t>INFORMAL</a:t>
                      </a:r>
                      <a:endParaRPr lang="en-US" sz="2400" dirty="0"/>
                    </a:p>
                  </a:txBody>
                  <a:tcPr marL="68580" marR="68580" marT="34290" marB="34290"/>
                </a:tc>
                <a:tc>
                  <a:txBody>
                    <a:bodyPr/>
                    <a:lstStyle/>
                    <a:p>
                      <a:pPr algn="ctr"/>
                      <a:r>
                        <a:rPr lang="en-US" sz="2400" dirty="0" smtClean="0">
                          <a:solidFill>
                            <a:srgbClr val="00B050"/>
                          </a:solidFill>
                        </a:rPr>
                        <a:t>TIER 1</a:t>
                      </a:r>
                      <a:endParaRPr lang="en-US" sz="2400" dirty="0">
                        <a:solidFill>
                          <a:srgbClr val="00B050"/>
                        </a:solidFill>
                      </a:endParaRPr>
                    </a:p>
                  </a:txBody>
                  <a:tcPr marL="68580" marR="68580" marT="34290" marB="34290"/>
                </a:tc>
                <a:tc>
                  <a:txBody>
                    <a:bodyPr/>
                    <a:lstStyle/>
                    <a:p>
                      <a:pPr algn="ctr"/>
                      <a:r>
                        <a:rPr lang="en-US" sz="1600" b="1" dirty="0" smtClean="0"/>
                        <a:t>RESTORATIVE</a:t>
                      </a:r>
                      <a:r>
                        <a:rPr lang="en-US" sz="1600" b="1" baseline="0" dirty="0" smtClean="0"/>
                        <a:t> LANGUAGE</a:t>
                      </a:r>
                      <a:endParaRPr lang="en-US" sz="1600" b="1" dirty="0"/>
                    </a:p>
                  </a:txBody>
                  <a:tcPr marL="68580" marR="68580" marT="34290" marB="34290"/>
                </a:tc>
                <a:extLst>
                  <a:ext uri="{0D108BD9-81ED-4DB2-BD59-A6C34878D82A}">
                    <a16:rowId xmlns:a16="http://schemas.microsoft.com/office/drawing/2014/main" val="10000"/>
                  </a:ext>
                </a:extLst>
              </a:tr>
              <a:tr h="422349">
                <a:tc>
                  <a:txBody>
                    <a:bodyPr/>
                    <a:lstStyle/>
                    <a:p>
                      <a:endParaRPr lang="en-US" sz="1000" dirty="0"/>
                    </a:p>
                  </a:txBody>
                  <a:tcPr marL="68580" marR="68580" marT="34290" marB="34290"/>
                </a:tc>
                <a:tc>
                  <a:txBody>
                    <a:bodyPr/>
                    <a:lstStyle/>
                    <a:p>
                      <a:endParaRPr lang="en-US" sz="1500" dirty="0"/>
                    </a:p>
                  </a:txBody>
                  <a:tcPr marL="68580" marR="68580" marT="34290" marB="34290"/>
                </a:tc>
                <a:tc>
                  <a:txBody>
                    <a:bodyPr/>
                    <a:lstStyle/>
                    <a:p>
                      <a:pPr algn="ctr"/>
                      <a:endParaRPr lang="en-US" sz="1000" dirty="0"/>
                    </a:p>
                  </a:txBody>
                  <a:tcPr marL="68580" marR="68580" marT="34290" marB="34290"/>
                </a:tc>
                <a:extLst>
                  <a:ext uri="{0D108BD9-81ED-4DB2-BD59-A6C34878D82A}">
                    <a16:rowId xmlns:a16="http://schemas.microsoft.com/office/drawing/2014/main" val="10001"/>
                  </a:ext>
                </a:extLst>
              </a:tr>
              <a:tr h="422349">
                <a:tc>
                  <a:txBody>
                    <a:bodyPr/>
                    <a:lstStyle/>
                    <a:p>
                      <a:endParaRPr lang="en-US" sz="1000" dirty="0"/>
                    </a:p>
                  </a:txBody>
                  <a:tcPr marL="68580" marR="68580" marT="34290" marB="34290"/>
                </a:tc>
                <a:tc>
                  <a:txBody>
                    <a:bodyPr/>
                    <a:lstStyle/>
                    <a:p>
                      <a:pPr algn="ctr"/>
                      <a:r>
                        <a:rPr lang="en-US" sz="2400" dirty="0" smtClean="0">
                          <a:solidFill>
                            <a:srgbClr val="00B050"/>
                          </a:solidFill>
                        </a:rPr>
                        <a:t>TIER</a:t>
                      </a:r>
                      <a:r>
                        <a:rPr lang="en-US" sz="2400" baseline="0" dirty="0" smtClean="0">
                          <a:solidFill>
                            <a:srgbClr val="00B050"/>
                          </a:solidFill>
                        </a:rPr>
                        <a:t> 1</a:t>
                      </a:r>
                      <a:endParaRPr lang="en-US" sz="2400" dirty="0">
                        <a:solidFill>
                          <a:srgbClr val="00B050"/>
                        </a:solidFill>
                      </a:endParaRPr>
                    </a:p>
                  </a:txBody>
                  <a:tcPr marL="68580" marR="68580" marT="34290" marB="34290"/>
                </a:tc>
                <a:tc>
                  <a:txBody>
                    <a:bodyPr/>
                    <a:lstStyle/>
                    <a:p>
                      <a:pPr algn="ctr"/>
                      <a:r>
                        <a:rPr lang="en-US" sz="1600" b="1" dirty="0" smtClean="0"/>
                        <a:t>RESTORATIVE</a:t>
                      </a:r>
                      <a:r>
                        <a:rPr lang="en-US" sz="1600" b="1" baseline="0" dirty="0" smtClean="0"/>
                        <a:t> CHATS</a:t>
                      </a:r>
                      <a:endParaRPr lang="en-US" sz="1600" b="1" dirty="0"/>
                    </a:p>
                  </a:txBody>
                  <a:tcPr marL="68580" marR="68580" marT="34290" marB="34290"/>
                </a:tc>
                <a:extLst>
                  <a:ext uri="{0D108BD9-81ED-4DB2-BD59-A6C34878D82A}">
                    <a16:rowId xmlns:a16="http://schemas.microsoft.com/office/drawing/2014/main" val="10002"/>
                  </a:ext>
                </a:extLst>
              </a:tr>
              <a:tr h="422349">
                <a:tc>
                  <a:txBody>
                    <a:bodyPr/>
                    <a:lstStyle/>
                    <a:p>
                      <a:endParaRPr lang="en-US" sz="1000" dirty="0"/>
                    </a:p>
                  </a:txBody>
                  <a:tcPr marL="68580" marR="68580" marT="34290" marB="34290"/>
                </a:tc>
                <a:tc>
                  <a:txBody>
                    <a:bodyPr/>
                    <a:lstStyle/>
                    <a:p>
                      <a:endParaRPr lang="en-US" sz="1500" dirty="0"/>
                    </a:p>
                  </a:txBody>
                  <a:tcPr marL="68580" marR="68580" marT="34290" marB="34290"/>
                </a:tc>
                <a:tc>
                  <a:txBody>
                    <a:bodyPr/>
                    <a:lstStyle/>
                    <a:p>
                      <a:pPr algn="ctr"/>
                      <a:endParaRPr lang="en-US" sz="1000" dirty="0"/>
                    </a:p>
                  </a:txBody>
                  <a:tcPr marL="68580" marR="68580" marT="34290" marB="34290"/>
                </a:tc>
                <a:extLst>
                  <a:ext uri="{0D108BD9-81ED-4DB2-BD59-A6C34878D82A}">
                    <a16:rowId xmlns:a16="http://schemas.microsoft.com/office/drawing/2014/main" val="10003"/>
                  </a:ext>
                </a:extLst>
              </a:tr>
              <a:tr h="617279">
                <a:tc>
                  <a:txBody>
                    <a:bodyPr/>
                    <a:lstStyle/>
                    <a:p>
                      <a:endParaRPr lang="en-US" sz="1000" dirty="0"/>
                    </a:p>
                  </a:txBody>
                  <a:tcPr marL="68580" marR="68580" marT="34290" marB="34290"/>
                </a:tc>
                <a:tc>
                  <a:txBody>
                    <a:bodyPr/>
                    <a:lstStyle/>
                    <a:p>
                      <a:pPr algn="ctr"/>
                      <a:r>
                        <a:rPr lang="en-US" sz="2400" dirty="0" smtClean="0">
                          <a:solidFill>
                            <a:srgbClr val="00B050"/>
                          </a:solidFill>
                        </a:rPr>
                        <a:t>TIER 1</a:t>
                      </a:r>
                      <a:endParaRPr lang="en-US" sz="2400" dirty="0">
                        <a:solidFill>
                          <a:srgbClr val="00B050"/>
                        </a:solidFill>
                      </a:endParaRPr>
                    </a:p>
                  </a:txBody>
                  <a:tcPr marL="68580" marR="68580" marT="34290" marB="34290"/>
                </a:tc>
                <a:tc>
                  <a:txBody>
                    <a:bodyPr/>
                    <a:lstStyle/>
                    <a:p>
                      <a:pPr algn="ctr"/>
                      <a:r>
                        <a:rPr lang="en-US" sz="1600" b="1" dirty="0" smtClean="0"/>
                        <a:t>CLASSROOM/TALKING</a:t>
                      </a:r>
                      <a:r>
                        <a:rPr lang="en-US" sz="1600" b="1" baseline="0" dirty="0" smtClean="0"/>
                        <a:t> CIRCLES</a:t>
                      </a:r>
                      <a:endParaRPr lang="en-US" sz="1600" b="1" dirty="0"/>
                    </a:p>
                  </a:txBody>
                  <a:tcPr marL="68580" marR="68580" marT="34290" marB="34290"/>
                </a:tc>
                <a:extLst>
                  <a:ext uri="{0D108BD9-81ED-4DB2-BD59-A6C34878D82A}">
                    <a16:rowId xmlns:a16="http://schemas.microsoft.com/office/drawing/2014/main" val="10004"/>
                  </a:ext>
                </a:extLst>
              </a:tr>
              <a:tr h="422349">
                <a:tc>
                  <a:txBody>
                    <a:bodyPr/>
                    <a:lstStyle/>
                    <a:p>
                      <a:endParaRPr lang="en-US" sz="1000" dirty="0"/>
                    </a:p>
                  </a:txBody>
                  <a:tcPr marL="68580" marR="68580" marT="34290" marB="34290"/>
                </a:tc>
                <a:tc>
                  <a:txBody>
                    <a:bodyPr/>
                    <a:lstStyle/>
                    <a:p>
                      <a:endParaRPr lang="en-US" sz="1500" dirty="0"/>
                    </a:p>
                  </a:txBody>
                  <a:tcPr marL="68580" marR="68580" marT="34290" marB="34290"/>
                </a:tc>
                <a:tc>
                  <a:txBody>
                    <a:bodyPr/>
                    <a:lstStyle/>
                    <a:p>
                      <a:pPr algn="ctr"/>
                      <a:endParaRPr lang="en-US" sz="1000" dirty="0"/>
                    </a:p>
                  </a:txBody>
                  <a:tcPr marL="68580" marR="68580" marT="34290" marB="34290"/>
                </a:tc>
                <a:extLst>
                  <a:ext uri="{0D108BD9-81ED-4DB2-BD59-A6C34878D82A}">
                    <a16:rowId xmlns:a16="http://schemas.microsoft.com/office/drawing/2014/main" val="10005"/>
                  </a:ext>
                </a:extLst>
              </a:tr>
              <a:tr h="422349">
                <a:tc>
                  <a:txBody>
                    <a:bodyPr/>
                    <a:lstStyle/>
                    <a:p>
                      <a:endParaRPr lang="en-US" sz="1000" dirty="0"/>
                    </a:p>
                  </a:txBody>
                  <a:tcPr marL="68580" marR="68580" marT="34290" marB="34290"/>
                </a:tc>
                <a:tc>
                  <a:txBody>
                    <a:bodyPr/>
                    <a:lstStyle/>
                    <a:p>
                      <a:pPr algn="ctr"/>
                      <a:r>
                        <a:rPr lang="en-US" sz="2400" baseline="0" dirty="0" smtClean="0">
                          <a:solidFill>
                            <a:srgbClr val="FFC000"/>
                          </a:solidFill>
                        </a:rPr>
                        <a:t>TIER 2</a:t>
                      </a:r>
                      <a:endParaRPr lang="en-US" sz="2400" dirty="0">
                        <a:solidFill>
                          <a:srgbClr val="FFC000"/>
                        </a:solidFill>
                      </a:endParaRPr>
                    </a:p>
                  </a:txBody>
                  <a:tcPr marL="68580" marR="68580" marT="34290" marB="34290"/>
                </a:tc>
                <a:tc>
                  <a:txBody>
                    <a:bodyPr/>
                    <a:lstStyle/>
                    <a:p>
                      <a:pPr algn="ctr"/>
                      <a:r>
                        <a:rPr lang="en-US" sz="1600" b="1" dirty="0" smtClean="0"/>
                        <a:t>PEER/CONFLICT CIRCLES</a:t>
                      </a:r>
                      <a:endParaRPr lang="en-US" sz="1600" b="1" dirty="0"/>
                    </a:p>
                  </a:txBody>
                  <a:tcPr marL="68580" marR="68580" marT="34290" marB="34290"/>
                </a:tc>
                <a:extLst>
                  <a:ext uri="{0D108BD9-81ED-4DB2-BD59-A6C34878D82A}">
                    <a16:rowId xmlns:a16="http://schemas.microsoft.com/office/drawing/2014/main" val="10006"/>
                  </a:ext>
                </a:extLst>
              </a:tr>
              <a:tr h="422349">
                <a:tc>
                  <a:txBody>
                    <a:bodyPr/>
                    <a:lstStyle/>
                    <a:p>
                      <a:endParaRPr lang="en-US" sz="1000" dirty="0"/>
                    </a:p>
                  </a:txBody>
                  <a:tcPr marL="68580" marR="68580" marT="34290" marB="34290"/>
                </a:tc>
                <a:tc>
                  <a:txBody>
                    <a:bodyPr/>
                    <a:lstStyle/>
                    <a:p>
                      <a:endParaRPr lang="en-US" sz="1500" dirty="0"/>
                    </a:p>
                  </a:txBody>
                  <a:tcPr marL="68580" marR="68580" marT="34290" marB="34290"/>
                </a:tc>
                <a:tc>
                  <a:txBody>
                    <a:bodyPr/>
                    <a:lstStyle/>
                    <a:p>
                      <a:pPr algn="ctr"/>
                      <a:endParaRPr lang="en-US" sz="1000" dirty="0"/>
                    </a:p>
                  </a:txBody>
                  <a:tcPr marL="68580" marR="68580" marT="34290" marB="34290"/>
                </a:tc>
                <a:extLst>
                  <a:ext uri="{0D108BD9-81ED-4DB2-BD59-A6C34878D82A}">
                    <a16:rowId xmlns:a16="http://schemas.microsoft.com/office/drawing/2014/main" val="10007"/>
                  </a:ext>
                </a:extLst>
              </a:tr>
              <a:tr h="487326">
                <a:tc>
                  <a:txBody>
                    <a:bodyPr/>
                    <a:lstStyle/>
                    <a:p>
                      <a:pPr algn="ctr"/>
                      <a:r>
                        <a:rPr lang="en-US" sz="2400" dirty="0" smtClean="0"/>
                        <a:t>FORMAL</a:t>
                      </a:r>
                      <a:endParaRPr lang="en-US" sz="2400" dirty="0"/>
                    </a:p>
                  </a:txBody>
                  <a:tcPr marL="68580" marR="68580" marT="34290" marB="34290"/>
                </a:tc>
                <a:tc>
                  <a:txBody>
                    <a:bodyPr/>
                    <a:lstStyle/>
                    <a:p>
                      <a:pPr algn="ctr"/>
                      <a:r>
                        <a:rPr lang="en-US" sz="2400" dirty="0" smtClean="0">
                          <a:solidFill>
                            <a:srgbClr val="FF0000"/>
                          </a:solidFill>
                        </a:rPr>
                        <a:t>TIER 3</a:t>
                      </a:r>
                      <a:endParaRPr lang="en-US" sz="2400" dirty="0">
                        <a:solidFill>
                          <a:srgbClr val="FF0000"/>
                        </a:solidFill>
                      </a:endParaRPr>
                    </a:p>
                  </a:txBody>
                  <a:tcPr marL="68580" marR="68580" marT="34290" marB="34290"/>
                </a:tc>
                <a:tc>
                  <a:txBody>
                    <a:bodyPr/>
                    <a:lstStyle/>
                    <a:p>
                      <a:pPr algn="ctr"/>
                      <a:r>
                        <a:rPr lang="en-US" sz="1600" b="1" dirty="0" smtClean="0"/>
                        <a:t>FORMAL CONFERENCE</a:t>
                      </a:r>
                      <a:endParaRPr lang="en-US" sz="1600" b="1" dirty="0"/>
                    </a:p>
                  </a:txBody>
                  <a:tcPr marL="68580" marR="68580" marT="34290" marB="34290"/>
                </a:tc>
                <a:extLst>
                  <a:ext uri="{0D108BD9-81ED-4DB2-BD59-A6C34878D82A}">
                    <a16:rowId xmlns:a16="http://schemas.microsoft.com/office/drawing/2014/main" val="10008"/>
                  </a:ext>
                </a:extLst>
              </a:tr>
            </a:tbl>
          </a:graphicData>
        </a:graphic>
      </p:graphicFrame>
      <p:sp>
        <p:nvSpPr>
          <p:cNvPr id="7" name="Down Arrow 6"/>
          <p:cNvSpPr/>
          <p:nvPr/>
        </p:nvSpPr>
        <p:spPr>
          <a:xfrm>
            <a:off x="6581003" y="1942418"/>
            <a:ext cx="363474" cy="300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Tw Cen MT" panose="020B0602020104020603"/>
            </a:endParaRPr>
          </a:p>
        </p:txBody>
      </p:sp>
      <p:sp>
        <p:nvSpPr>
          <p:cNvPr id="8" name="Down Arrow 7"/>
          <p:cNvSpPr/>
          <p:nvPr/>
        </p:nvSpPr>
        <p:spPr>
          <a:xfrm>
            <a:off x="6574650" y="2814228"/>
            <a:ext cx="363474" cy="3099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Tw Cen MT" panose="020B0602020104020603"/>
            </a:endParaRPr>
          </a:p>
        </p:txBody>
      </p:sp>
      <p:sp>
        <p:nvSpPr>
          <p:cNvPr id="9" name="Down Arrow 8"/>
          <p:cNvSpPr/>
          <p:nvPr/>
        </p:nvSpPr>
        <p:spPr>
          <a:xfrm>
            <a:off x="6465373" y="3821655"/>
            <a:ext cx="363474" cy="2449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Tw Cen MT" panose="020B0602020104020603"/>
            </a:endParaRPr>
          </a:p>
        </p:txBody>
      </p:sp>
      <p:sp>
        <p:nvSpPr>
          <p:cNvPr id="10" name="Down Arrow 9"/>
          <p:cNvSpPr/>
          <p:nvPr/>
        </p:nvSpPr>
        <p:spPr>
          <a:xfrm>
            <a:off x="6453746" y="4675798"/>
            <a:ext cx="363474" cy="2775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Tw Cen MT" panose="020B0602020104020603"/>
            </a:endParaRPr>
          </a:p>
        </p:txBody>
      </p:sp>
    </p:spTree>
    <p:extLst>
      <p:ext uri="{BB962C8B-B14F-4D97-AF65-F5344CB8AC3E}">
        <p14:creationId xmlns:p14="http://schemas.microsoft.com/office/powerpoint/2010/main" val="35145941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Content Placeholder 3"/>
          <p:cNvSpPr txBox="1">
            <a:spLocks/>
          </p:cNvSpPr>
          <p:nvPr/>
        </p:nvSpPr>
        <p:spPr>
          <a:xfrm>
            <a:off x="0" y="0"/>
            <a:ext cx="8915400" cy="3200400"/>
          </a:xfrm>
          <a:prstGeom prst="rect">
            <a:avLst/>
          </a:prstGeom>
        </p:spPr>
        <p:txBody>
          <a:bodyPr vert="horz" lIns="91440" tIns="45720" rIns="91440" bIns="45720" numCol="2"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800" b="1" u="sng" dirty="0" smtClean="0">
                <a:solidFill>
                  <a:schemeClr val="tx1"/>
                </a:solidFill>
                <a:latin typeface="Baskerville Old Face" panose="02020602080505020303" pitchFamily="18" charset="0"/>
                <a:cs typeface="Times New Roman" pitchFamily="18" charset="0"/>
              </a:rPr>
              <a:t>Traditional Justice</a:t>
            </a:r>
          </a:p>
          <a:p>
            <a:pPr algn="l"/>
            <a:endParaRPr lang="en-US" sz="1600" dirty="0" smtClean="0">
              <a:solidFill>
                <a:schemeClr val="tx1"/>
              </a:solidFill>
              <a:latin typeface="Baskerville Old Face" panose="02020602080505020303" pitchFamily="18" charset="0"/>
              <a:cs typeface="Times New Roman" pitchFamily="18" charset="0"/>
            </a:endParaRPr>
          </a:p>
          <a:p>
            <a:pPr algn="l"/>
            <a:r>
              <a:rPr lang="en-US" sz="2400" dirty="0" smtClean="0">
                <a:solidFill>
                  <a:schemeClr val="tx1"/>
                </a:solidFill>
                <a:latin typeface="Baskerville Old Face" panose="02020602080505020303" pitchFamily="18" charset="0"/>
                <a:cs typeface="Times New Roman" pitchFamily="18" charset="0"/>
              </a:rPr>
              <a:t>What </a:t>
            </a:r>
            <a:r>
              <a:rPr lang="en-US" sz="2400" b="1" i="1" dirty="0" smtClean="0">
                <a:solidFill>
                  <a:schemeClr val="tx1"/>
                </a:solidFill>
                <a:latin typeface="Baskerville Old Face" panose="02020602080505020303" pitchFamily="18" charset="0"/>
                <a:cs typeface="Times New Roman" pitchFamily="18" charset="0"/>
              </a:rPr>
              <a:t>law </a:t>
            </a:r>
            <a:r>
              <a:rPr lang="en-US" sz="2400" dirty="0" smtClean="0">
                <a:solidFill>
                  <a:schemeClr val="tx1"/>
                </a:solidFill>
                <a:latin typeface="Baskerville Old Face" panose="02020602080505020303" pitchFamily="18" charset="0"/>
                <a:cs typeface="Times New Roman" pitchFamily="18" charset="0"/>
              </a:rPr>
              <a:t> was broken?</a:t>
            </a:r>
          </a:p>
          <a:p>
            <a:pPr algn="l"/>
            <a:endParaRPr lang="en-US" sz="2400" b="1" i="1" dirty="0" smtClean="0">
              <a:solidFill>
                <a:schemeClr val="tx1"/>
              </a:solidFill>
              <a:latin typeface="Baskerville Old Face" panose="02020602080505020303" pitchFamily="18" charset="0"/>
              <a:cs typeface="Times New Roman" pitchFamily="18" charset="0"/>
            </a:endParaRPr>
          </a:p>
          <a:p>
            <a:pPr algn="l"/>
            <a:r>
              <a:rPr lang="en-US" sz="2400" b="1" i="1" dirty="0" smtClean="0">
                <a:solidFill>
                  <a:schemeClr val="tx1"/>
                </a:solidFill>
                <a:latin typeface="Baskerville Old Face" panose="02020602080505020303" pitchFamily="18" charset="0"/>
                <a:cs typeface="Times New Roman" pitchFamily="18" charset="0"/>
              </a:rPr>
              <a:t>Who </a:t>
            </a:r>
            <a:r>
              <a:rPr lang="en-US" sz="2400" dirty="0" smtClean="0">
                <a:solidFill>
                  <a:schemeClr val="tx1"/>
                </a:solidFill>
                <a:latin typeface="Baskerville Old Face" panose="02020602080505020303" pitchFamily="18" charset="0"/>
                <a:cs typeface="Times New Roman" pitchFamily="18" charset="0"/>
              </a:rPr>
              <a:t>did it?</a:t>
            </a:r>
          </a:p>
          <a:p>
            <a:pPr algn="l"/>
            <a:endParaRPr lang="en-US" sz="1400" dirty="0" smtClean="0">
              <a:solidFill>
                <a:schemeClr val="tx1"/>
              </a:solidFill>
              <a:latin typeface="Baskerville Old Face" panose="02020602080505020303" pitchFamily="18" charset="0"/>
              <a:cs typeface="Times New Roman" pitchFamily="18" charset="0"/>
            </a:endParaRPr>
          </a:p>
          <a:p>
            <a:pPr algn="l"/>
            <a:r>
              <a:rPr lang="en-US" sz="2400" dirty="0" smtClean="0">
                <a:solidFill>
                  <a:schemeClr val="tx1"/>
                </a:solidFill>
                <a:latin typeface="Baskerville Old Face" panose="02020602080505020303" pitchFamily="18" charset="0"/>
                <a:cs typeface="Times New Roman" pitchFamily="18" charset="0"/>
              </a:rPr>
              <a:t>How will we </a:t>
            </a:r>
            <a:r>
              <a:rPr lang="en-US" sz="2400" b="1" i="1" dirty="0" smtClean="0">
                <a:solidFill>
                  <a:schemeClr val="tx1"/>
                </a:solidFill>
                <a:latin typeface="Baskerville Old Face" panose="02020602080505020303" pitchFamily="18" charset="0"/>
                <a:cs typeface="Times New Roman" pitchFamily="18" charset="0"/>
              </a:rPr>
              <a:t>punish</a:t>
            </a:r>
            <a:r>
              <a:rPr lang="en-US" sz="2400" dirty="0" smtClean="0">
                <a:solidFill>
                  <a:schemeClr val="tx1"/>
                </a:solidFill>
                <a:latin typeface="Baskerville Old Face" panose="02020602080505020303" pitchFamily="18" charset="0"/>
                <a:cs typeface="Times New Roman" pitchFamily="18" charset="0"/>
              </a:rPr>
              <a:t> them?</a:t>
            </a:r>
          </a:p>
          <a:p>
            <a:pPr algn="l">
              <a:buFont typeface="Arial" charset="0"/>
              <a:buNone/>
            </a:pPr>
            <a:endParaRPr lang="en-US" dirty="0" smtClean="0">
              <a:solidFill>
                <a:schemeClr val="tx1"/>
              </a:solidFill>
              <a:latin typeface="Baskerville Old Face" panose="02020602080505020303" pitchFamily="18" charset="0"/>
              <a:cs typeface="Times New Roman" pitchFamily="18" charset="0"/>
            </a:endParaRPr>
          </a:p>
          <a:p>
            <a:pPr algn="l"/>
            <a:r>
              <a:rPr lang="en-US" sz="2800" b="1" u="sng" dirty="0" smtClean="0">
                <a:solidFill>
                  <a:schemeClr val="tx1"/>
                </a:solidFill>
                <a:latin typeface="Baskerville Old Face" panose="02020602080505020303" pitchFamily="18" charset="0"/>
                <a:cs typeface="Times New Roman" pitchFamily="18" charset="0"/>
              </a:rPr>
              <a:t>Restorative Justice </a:t>
            </a:r>
          </a:p>
          <a:p>
            <a:pPr algn="l">
              <a:lnSpc>
                <a:spcPct val="200000"/>
              </a:lnSpc>
            </a:pPr>
            <a:r>
              <a:rPr lang="en-US" sz="2400" dirty="0" smtClean="0">
                <a:solidFill>
                  <a:schemeClr val="tx1"/>
                </a:solidFill>
                <a:latin typeface="Baskerville Old Face" panose="02020602080505020303" pitchFamily="18" charset="0"/>
                <a:cs typeface="Times New Roman" pitchFamily="18" charset="0"/>
              </a:rPr>
              <a:t>What </a:t>
            </a:r>
            <a:r>
              <a:rPr lang="en-US" sz="2400" b="1" i="1" dirty="0" smtClean="0">
                <a:solidFill>
                  <a:schemeClr val="tx1"/>
                </a:solidFill>
                <a:latin typeface="Baskerville Old Face" panose="02020602080505020303" pitchFamily="18" charset="0"/>
                <a:cs typeface="Times New Roman" pitchFamily="18" charset="0"/>
              </a:rPr>
              <a:t>harm</a:t>
            </a:r>
            <a:r>
              <a:rPr lang="en-US" sz="2400" dirty="0" smtClean="0">
                <a:solidFill>
                  <a:schemeClr val="tx1"/>
                </a:solidFill>
                <a:latin typeface="Baskerville Old Face" panose="02020602080505020303" pitchFamily="18" charset="0"/>
                <a:cs typeface="Times New Roman" pitchFamily="18" charset="0"/>
              </a:rPr>
              <a:t> was done?</a:t>
            </a:r>
          </a:p>
          <a:p>
            <a:pPr algn="l">
              <a:lnSpc>
                <a:spcPct val="200000"/>
              </a:lnSpc>
            </a:pPr>
            <a:r>
              <a:rPr lang="en-US" sz="2400" dirty="0" smtClean="0">
                <a:solidFill>
                  <a:schemeClr val="tx1"/>
                </a:solidFill>
                <a:latin typeface="Baskerville Old Face" panose="02020602080505020303" pitchFamily="18" charset="0"/>
                <a:cs typeface="Times New Roman" pitchFamily="18" charset="0"/>
              </a:rPr>
              <a:t>How can the harm be </a:t>
            </a:r>
            <a:r>
              <a:rPr lang="en-US" sz="2400" b="1" i="1" dirty="0" smtClean="0">
                <a:solidFill>
                  <a:schemeClr val="tx1"/>
                </a:solidFill>
                <a:latin typeface="Baskerville Old Face" panose="02020602080505020303" pitchFamily="18" charset="0"/>
                <a:cs typeface="Times New Roman" pitchFamily="18" charset="0"/>
              </a:rPr>
              <a:t>repaired</a:t>
            </a:r>
            <a:r>
              <a:rPr lang="en-US" sz="2400" dirty="0" smtClean="0">
                <a:solidFill>
                  <a:schemeClr val="tx1"/>
                </a:solidFill>
                <a:latin typeface="Baskerville Old Face" panose="02020602080505020303" pitchFamily="18" charset="0"/>
                <a:cs typeface="Times New Roman" pitchFamily="18" charset="0"/>
              </a:rPr>
              <a:t>?</a:t>
            </a:r>
          </a:p>
          <a:p>
            <a:pPr algn="l">
              <a:lnSpc>
                <a:spcPct val="200000"/>
              </a:lnSpc>
            </a:pPr>
            <a:r>
              <a:rPr lang="en-US" sz="2400" dirty="0" smtClean="0">
                <a:solidFill>
                  <a:schemeClr val="tx1"/>
                </a:solidFill>
                <a:latin typeface="Baskerville Old Face" panose="02020602080505020303" pitchFamily="18" charset="0"/>
                <a:cs typeface="Times New Roman" pitchFamily="18" charset="0"/>
              </a:rPr>
              <a:t>Who is </a:t>
            </a:r>
            <a:r>
              <a:rPr lang="en-US" sz="2400" b="1" i="1" dirty="0" smtClean="0">
                <a:solidFill>
                  <a:schemeClr val="tx1"/>
                </a:solidFill>
                <a:latin typeface="Baskerville Old Face" panose="02020602080505020303" pitchFamily="18" charset="0"/>
                <a:cs typeface="Times New Roman" pitchFamily="18" charset="0"/>
              </a:rPr>
              <a:t>responsible</a:t>
            </a:r>
            <a:r>
              <a:rPr lang="en-US" sz="2400" dirty="0" smtClean="0">
                <a:solidFill>
                  <a:schemeClr val="tx1"/>
                </a:solidFill>
                <a:latin typeface="Baskerville Old Face" panose="02020602080505020303" pitchFamily="18" charset="0"/>
                <a:cs typeface="Times New Roman" pitchFamily="18" charset="0"/>
              </a:rPr>
              <a:t>?</a:t>
            </a:r>
          </a:p>
          <a:p>
            <a:endParaRPr lang="en-US" dirty="0" smtClean="0">
              <a:solidFill>
                <a:schemeClr val="tx1"/>
              </a:solidFill>
              <a:latin typeface="Comic Sans MS" pitchFamily="66" charset="0"/>
              <a:cs typeface="Times New Roman" pitchFamily="18" charset="0"/>
            </a:endParaRPr>
          </a:p>
        </p:txBody>
      </p:sp>
      <p:sp>
        <p:nvSpPr>
          <p:cNvPr id="3" name="Rectangle 2"/>
          <p:cNvSpPr/>
          <p:nvPr/>
        </p:nvSpPr>
        <p:spPr>
          <a:xfrm>
            <a:off x="2590800" y="3210580"/>
            <a:ext cx="3288080" cy="523220"/>
          </a:xfrm>
          <a:prstGeom prst="rect">
            <a:avLst/>
          </a:prstGeom>
        </p:spPr>
        <p:txBody>
          <a:bodyPr wrap="none">
            <a:spAutoFit/>
          </a:bodyPr>
          <a:lstStyle/>
          <a:p>
            <a:r>
              <a:rPr lang="en-US" sz="2800" b="1" u="sng" dirty="0">
                <a:latin typeface="Baskerville Old Face" panose="02020602080505020303" pitchFamily="18" charset="0"/>
              </a:rPr>
              <a:t>Restorative Questions</a:t>
            </a:r>
            <a:endParaRPr lang="en-US" sz="2800" dirty="0"/>
          </a:p>
        </p:txBody>
      </p:sp>
      <p:sp>
        <p:nvSpPr>
          <p:cNvPr id="4" name="Rectangle 3"/>
          <p:cNvSpPr/>
          <p:nvPr/>
        </p:nvSpPr>
        <p:spPr>
          <a:xfrm>
            <a:off x="914400" y="3733800"/>
            <a:ext cx="7696200" cy="2677656"/>
          </a:xfrm>
          <a:prstGeom prst="rect">
            <a:avLst/>
          </a:prstGeom>
        </p:spPr>
        <p:txBody>
          <a:bodyPr wrap="square">
            <a:spAutoFit/>
          </a:bodyPr>
          <a:lstStyle/>
          <a:p>
            <a:r>
              <a:rPr lang="en-US" sz="2400" dirty="0">
                <a:latin typeface="Baskerville Old Face" panose="02020602080505020303" pitchFamily="18" charset="0"/>
              </a:rPr>
              <a:t>What </a:t>
            </a:r>
            <a:r>
              <a:rPr lang="en-US" sz="2400" dirty="0" smtClean="0">
                <a:latin typeface="Baskerville Old Face" panose="02020602080505020303" pitchFamily="18" charset="0"/>
              </a:rPr>
              <a:t>was your role in what happened</a:t>
            </a:r>
            <a:r>
              <a:rPr lang="en-US" sz="2400" dirty="0">
                <a:latin typeface="Baskerville Old Face" panose="02020602080505020303" pitchFamily="18" charset="0"/>
              </a:rPr>
              <a:t>?</a:t>
            </a:r>
          </a:p>
          <a:p>
            <a:r>
              <a:rPr lang="en-US" sz="2400" dirty="0">
                <a:latin typeface="Baskerville Old Face" panose="02020602080505020303" pitchFamily="18" charset="0"/>
              </a:rPr>
              <a:t>What were you thinking at the time?</a:t>
            </a:r>
          </a:p>
          <a:p>
            <a:r>
              <a:rPr lang="en-US" sz="2400" dirty="0">
                <a:latin typeface="Baskerville Old Face" panose="02020602080505020303" pitchFamily="18" charset="0"/>
              </a:rPr>
              <a:t>What have you thought about since?</a:t>
            </a:r>
          </a:p>
          <a:p>
            <a:r>
              <a:rPr lang="en-US" sz="2400" dirty="0">
                <a:latin typeface="Baskerville Old Face" panose="02020602080505020303" pitchFamily="18" charset="0"/>
              </a:rPr>
              <a:t>Who do you think has been affected?  How?</a:t>
            </a:r>
          </a:p>
          <a:p>
            <a:r>
              <a:rPr lang="en-US" sz="2400" dirty="0">
                <a:latin typeface="Baskerville Old Face" panose="02020602080505020303" pitchFamily="18" charset="0"/>
              </a:rPr>
              <a:t>What do you need to do to make things as right as </a:t>
            </a:r>
            <a:r>
              <a:rPr lang="en-US" sz="2400" dirty="0" smtClean="0">
                <a:latin typeface="Baskerville Old Face" panose="02020602080505020303" pitchFamily="18" charset="0"/>
              </a:rPr>
              <a:t>possible</a:t>
            </a:r>
            <a:r>
              <a:rPr lang="en-US" sz="2400" dirty="0">
                <a:latin typeface="Baskerville Old Face" panose="02020602080505020303" pitchFamily="18" charset="0"/>
              </a:rPr>
              <a:t>?</a:t>
            </a:r>
          </a:p>
          <a:p>
            <a:r>
              <a:rPr lang="en-US" sz="2400" dirty="0">
                <a:latin typeface="Baskerville Old Face" panose="02020602080505020303" pitchFamily="18" charset="0"/>
              </a:rPr>
              <a:t>How can we make sure this doesn’t happen again?</a:t>
            </a:r>
          </a:p>
          <a:p>
            <a:r>
              <a:rPr lang="en-US" sz="2400" dirty="0" smtClean="0">
                <a:latin typeface="Baskerville Old Face" panose="02020602080505020303" pitchFamily="18" charset="0"/>
              </a:rPr>
              <a:t>What support do you need?</a:t>
            </a:r>
            <a:endParaRPr lang="en-US" sz="2400" dirty="0"/>
          </a:p>
        </p:txBody>
      </p:sp>
    </p:spTree>
    <p:extLst>
      <p:ext uri="{BB962C8B-B14F-4D97-AF65-F5344CB8AC3E}">
        <p14:creationId xmlns:p14="http://schemas.microsoft.com/office/powerpoint/2010/main" val="48179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228600" y="76200"/>
          <a:ext cx="8610600" cy="6294120"/>
        </p:xfrm>
        <a:graphic>
          <a:graphicData uri="http://schemas.openxmlformats.org/drawingml/2006/table">
            <a:tbl>
              <a:tblPr firstRow="1" bandRow="1">
                <a:tableStyleId>{5C22544A-7EE6-4342-B048-85BDC9FD1C3A}</a:tableStyleId>
              </a:tblPr>
              <a:tblGrid>
                <a:gridCol w="2870200">
                  <a:extLst>
                    <a:ext uri="{9D8B030D-6E8A-4147-A177-3AD203B41FA5}">
                      <a16:colId xmlns:a16="http://schemas.microsoft.com/office/drawing/2014/main" val="2982131388"/>
                    </a:ext>
                  </a:extLst>
                </a:gridCol>
                <a:gridCol w="2870200">
                  <a:extLst>
                    <a:ext uri="{9D8B030D-6E8A-4147-A177-3AD203B41FA5}">
                      <a16:colId xmlns:a16="http://schemas.microsoft.com/office/drawing/2014/main" val="319872898"/>
                    </a:ext>
                  </a:extLst>
                </a:gridCol>
                <a:gridCol w="2870200">
                  <a:extLst>
                    <a:ext uri="{9D8B030D-6E8A-4147-A177-3AD203B41FA5}">
                      <a16:colId xmlns:a16="http://schemas.microsoft.com/office/drawing/2014/main" val="1757188628"/>
                    </a:ext>
                  </a:extLst>
                </a:gridCol>
              </a:tblGrid>
              <a:tr h="457200">
                <a:tc>
                  <a:txBody>
                    <a:bodyPr/>
                    <a:lstStyle/>
                    <a:p>
                      <a:endParaRPr lang="en-US" dirty="0"/>
                    </a:p>
                  </a:txBody>
                  <a:tcPr/>
                </a:tc>
                <a:tc>
                  <a:txBody>
                    <a:bodyPr/>
                    <a:lstStyle/>
                    <a:p>
                      <a:r>
                        <a:rPr lang="en-US" dirty="0" smtClean="0"/>
                        <a:t>PUNITVE</a:t>
                      </a:r>
                      <a:endParaRPr lang="en-US" dirty="0"/>
                    </a:p>
                  </a:txBody>
                  <a:tcPr/>
                </a:tc>
                <a:tc>
                  <a:txBody>
                    <a:bodyPr/>
                    <a:lstStyle/>
                    <a:p>
                      <a:r>
                        <a:rPr lang="en-US" dirty="0" smtClean="0"/>
                        <a:t>RESTORATIVE</a:t>
                      </a:r>
                      <a:endParaRPr lang="en-US" dirty="0"/>
                    </a:p>
                  </a:txBody>
                  <a:tcPr/>
                </a:tc>
                <a:extLst>
                  <a:ext uri="{0D108BD9-81ED-4DB2-BD59-A6C34878D82A}">
                    <a16:rowId xmlns:a16="http://schemas.microsoft.com/office/drawing/2014/main" val="1066754214"/>
                  </a:ext>
                </a:extLst>
              </a:tr>
              <a:tr h="914400">
                <a:tc>
                  <a:txBody>
                    <a:bodyPr/>
                    <a:lstStyle/>
                    <a:p>
                      <a:r>
                        <a:rPr lang="en-US" dirty="0" smtClean="0"/>
                        <a:t>Misbehavior is defined</a:t>
                      </a:r>
                      <a:r>
                        <a:rPr lang="en-US" baseline="0" dirty="0" smtClean="0"/>
                        <a:t> by…</a:t>
                      </a:r>
                      <a:endParaRPr lang="en-US" dirty="0"/>
                    </a:p>
                  </a:txBody>
                  <a:tcPr/>
                </a:tc>
                <a:tc>
                  <a:txBody>
                    <a:bodyPr/>
                    <a:lstStyle/>
                    <a:p>
                      <a:r>
                        <a:rPr lang="en-US" dirty="0" smtClean="0"/>
                        <a:t>Breaking</a:t>
                      </a:r>
                      <a:r>
                        <a:rPr lang="en-US" baseline="0" dirty="0" smtClean="0"/>
                        <a:t> school rules; disobeying authority</a:t>
                      </a:r>
                      <a:endParaRPr lang="en-US" dirty="0"/>
                    </a:p>
                  </a:txBody>
                  <a:tcPr/>
                </a:tc>
                <a:tc>
                  <a:txBody>
                    <a:bodyPr/>
                    <a:lstStyle/>
                    <a:p>
                      <a:r>
                        <a:rPr lang="en-US" dirty="0" smtClean="0"/>
                        <a:t>Harm done</a:t>
                      </a:r>
                      <a:r>
                        <a:rPr lang="en-US" baseline="0" dirty="0" smtClean="0"/>
                        <a:t> to one person/group by another.</a:t>
                      </a:r>
                      <a:endParaRPr lang="en-US" dirty="0"/>
                    </a:p>
                  </a:txBody>
                  <a:tcPr/>
                </a:tc>
                <a:extLst>
                  <a:ext uri="{0D108BD9-81ED-4DB2-BD59-A6C34878D82A}">
                    <a16:rowId xmlns:a16="http://schemas.microsoft.com/office/drawing/2014/main" val="3324401527"/>
                  </a:ext>
                </a:extLst>
              </a:tr>
              <a:tr h="1219200">
                <a:tc>
                  <a:txBody>
                    <a:bodyPr/>
                    <a:lstStyle/>
                    <a:p>
                      <a:r>
                        <a:rPr lang="en-US" dirty="0" smtClean="0"/>
                        <a:t>Process</a:t>
                      </a:r>
                      <a:r>
                        <a:rPr lang="en-US" baseline="0" dirty="0" smtClean="0"/>
                        <a:t> relies on…</a:t>
                      </a:r>
                      <a:endParaRPr lang="en-US" dirty="0"/>
                    </a:p>
                  </a:txBody>
                  <a:tcPr/>
                </a:tc>
                <a:tc>
                  <a:txBody>
                    <a:bodyPr/>
                    <a:lstStyle/>
                    <a:p>
                      <a:r>
                        <a:rPr lang="en-US" dirty="0" smtClean="0"/>
                        <a:t>Authority figure establishing what rules are broken and who’s to blame.</a:t>
                      </a:r>
                      <a:endParaRPr lang="en-US" dirty="0"/>
                    </a:p>
                  </a:txBody>
                  <a:tcPr/>
                </a:tc>
                <a:tc>
                  <a:txBody>
                    <a:bodyPr/>
                    <a:lstStyle/>
                    <a:p>
                      <a:r>
                        <a:rPr lang="en-US" dirty="0" smtClean="0"/>
                        <a:t>Everyone working to problem solve, build relationships, and achieve a mutually-desired outcome.</a:t>
                      </a:r>
                      <a:endParaRPr lang="en-US" dirty="0"/>
                    </a:p>
                  </a:txBody>
                  <a:tcPr/>
                </a:tc>
                <a:extLst>
                  <a:ext uri="{0D108BD9-81ED-4DB2-BD59-A6C34878D82A}">
                    <a16:rowId xmlns:a16="http://schemas.microsoft.com/office/drawing/2014/main" val="2207475490"/>
                  </a:ext>
                </a:extLst>
              </a:tr>
              <a:tr h="1600200">
                <a:tc>
                  <a:txBody>
                    <a:bodyPr/>
                    <a:lstStyle/>
                    <a:p>
                      <a:r>
                        <a:rPr lang="en-US" dirty="0" smtClean="0"/>
                        <a:t>Accountability</a:t>
                      </a:r>
                      <a:r>
                        <a:rPr lang="en-US" baseline="0" dirty="0" smtClean="0"/>
                        <a:t> defined as…</a:t>
                      </a:r>
                      <a:endParaRPr lang="en-US" dirty="0"/>
                    </a:p>
                  </a:txBody>
                  <a:tcPr/>
                </a:tc>
                <a:tc>
                  <a:txBody>
                    <a:bodyPr/>
                    <a:lstStyle/>
                    <a:p>
                      <a:r>
                        <a:rPr lang="en-US" dirty="0" smtClean="0"/>
                        <a:t>Receiving</a:t>
                      </a:r>
                      <a:r>
                        <a:rPr lang="en-US" baseline="0" dirty="0" smtClean="0"/>
                        <a:t> punishment</a:t>
                      </a:r>
                      <a:endParaRPr lang="en-US" dirty="0"/>
                    </a:p>
                  </a:txBody>
                  <a:tcPr/>
                </a:tc>
                <a:tc>
                  <a:txBody>
                    <a:bodyPr/>
                    <a:lstStyle/>
                    <a:p>
                      <a:r>
                        <a:rPr lang="en-US" dirty="0" smtClean="0"/>
                        <a:t>Understanding the impact of actions, taking responsibility for choices, suggesting ways to repair</a:t>
                      </a:r>
                      <a:r>
                        <a:rPr lang="en-US" baseline="0" dirty="0" smtClean="0"/>
                        <a:t> harm and restore community.</a:t>
                      </a:r>
                      <a:endParaRPr lang="en-US" dirty="0"/>
                    </a:p>
                  </a:txBody>
                  <a:tcPr/>
                </a:tc>
                <a:extLst>
                  <a:ext uri="{0D108BD9-81ED-4DB2-BD59-A6C34878D82A}">
                    <a16:rowId xmlns:a16="http://schemas.microsoft.com/office/drawing/2014/main" val="1887415167"/>
                  </a:ext>
                </a:extLst>
              </a:tr>
              <a:tr h="862485">
                <a:tc>
                  <a:txBody>
                    <a:bodyPr/>
                    <a:lstStyle/>
                    <a:p>
                      <a:r>
                        <a:rPr lang="en-US" dirty="0" smtClean="0"/>
                        <a:t>Goal of response…</a:t>
                      </a:r>
                      <a:endParaRPr lang="en-US" dirty="0"/>
                    </a:p>
                  </a:txBody>
                  <a:tcPr/>
                </a:tc>
                <a:tc>
                  <a:txBody>
                    <a:bodyPr/>
                    <a:lstStyle/>
                    <a:p>
                      <a:r>
                        <a:rPr lang="en-US" dirty="0" smtClean="0"/>
                        <a:t>Pain or unpleasantness to deter/prevent.</a:t>
                      </a:r>
                      <a:endParaRPr lang="en-US" dirty="0"/>
                    </a:p>
                  </a:txBody>
                  <a:tcPr/>
                </a:tc>
                <a:tc>
                  <a:txBody>
                    <a:bodyPr/>
                    <a:lstStyle/>
                    <a:p>
                      <a:r>
                        <a:rPr lang="en-US" dirty="0" smtClean="0"/>
                        <a:t>Meaningful</a:t>
                      </a:r>
                      <a:r>
                        <a:rPr lang="en-US" baseline="0" dirty="0" smtClean="0"/>
                        <a:t> restitution to reconcile and acknowledge responsibility for choices.</a:t>
                      </a:r>
                      <a:endParaRPr lang="en-US" dirty="0"/>
                    </a:p>
                  </a:txBody>
                  <a:tcPr/>
                </a:tc>
                <a:extLst>
                  <a:ext uri="{0D108BD9-81ED-4DB2-BD59-A6C34878D82A}">
                    <a16:rowId xmlns:a16="http://schemas.microsoft.com/office/drawing/2014/main" val="3099795056"/>
                  </a:ext>
                </a:extLst>
              </a:tr>
              <a:tr h="862485">
                <a:tc>
                  <a:txBody>
                    <a:bodyPr/>
                    <a:lstStyle/>
                    <a:p>
                      <a:r>
                        <a:rPr lang="en-US" dirty="0" smtClean="0"/>
                        <a:t>Effects of response…</a:t>
                      </a:r>
                      <a:endParaRPr lang="en-US" dirty="0"/>
                    </a:p>
                  </a:txBody>
                  <a:tcPr/>
                </a:tc>
                <a:tc>
                  <a:txBody>
                    <a:bodyPr/>
                    <a:lstStyle/>
                    <a:p>
                      <a:r>
                        <a:rPr lang="en-US" dirty="0" smtClean="0"/>
                        <a:t>Short term</a:t>
                      </a:r>
                      <a:r>
                        <a:rPr lang="en-US" baseline="0" dirty="0" smtClean="0"/>
                        <a:t> – behaviors often stop in the moment but return once the punishment is over.</a:t>
                      </a:r>
                      <a:endParaRPr lang="en-US" dirty="0"/>
                    </a:p>
                  </a:txBody>
                  <a:tcPr/>
                </a:tc>
                <a:tc>
                  <a:txBody>
                    <a:bodyPr/>
                    <a:lstStyle/>
                    <a:p>
                      <a:r>
                        <a:rPr lang="en-US" dirty="0" smtClean="0"/>
                        <a:t>Long term – students learn </a:t>
                      </a:r>
                      <a:r>
                        <a:rPr lang="en-US" dirty="0" err="1" smtClean="0"/>
                        <a:t>crticial</a:t>
                      </a:r>
                      <a:r>
                        <a:rPr lang="en-US" dirty="0" smtClean="0"/>
                        <a:t> social and emotional</a:t>
                      </a:r>
                      <a:r>
                        <a:rPr lang="en-US" baseline="0" dirty="0" smtClean="0"/>
                        <a:t> skills that serve them in college, career, and life</a:t>
                      </a:r>
                      <a:endParaRPr lang="en-US" dirty="0"/>
                    </a:p>
                  </a:txBody>
                  <a:tcPr/>
                </a:tc>
                <a:extLst>
                  <a:ext uri="{0D108BD9-81ED-4DB2-BD59-A6C34878D82A}">
                    <a16:rowId xmlns:a16="http://schemas.microsoft.com/office/drawing/2014/main" val="62349530"/>
                  </a:ext>
                </a:extLst>
              </a:tr>
            </a:tbl>
          </a:graphicData>
        </a:graphic>
      </p:graphicFrame>
    </p:spTree>
    <p:extLst>
      <p:ext uri="{BB962C8B-B14F-4D97-AF65-F5344CB8AC3E}">
        <p14:creationId xmlns:p14="http://schemas.microsoft.com/office/powerpoint/2010/main" val="34347344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1" descr="grid"/>
          <p:cNvPicPr>
            <a:picLocks noChangeAspect="1" noChangeArrowheads="1"/>
          </p:cNvPicPr>
          <p:nvPr/>
        </p:nvPicPr>
        <p:blipFill>
          <a:blip r:embed="rId3" cstate="print"/>
          <a:srcRect l="10001" t="3333" r="10001"/>
          <a:stretch>
            <a:fillRect/>
          </a:stretch>
        </p:blipFill>
        <p:spPr bwMode="auto">
          <a:xfrm>
            <a:off x="1905000" y="1470025"/>
            <a:ext cx="5486400" cy="5060950"/>
          </a:xfrm>
          <a:prstGeom prst="rect">
            <a:avLst/>
          </a:prstGeom>
          <a:noFill/>
          <a:ln w="9525">
            <a:noFill/>
            <a:miter lim="800000"/>
            <a:headEnd/>
            <a:tailEnd/>
          </a:ln>
        </p:spPr>
      </p:pic>
      <p:sp>
        <p:nvSpPr>
          <p:cNvPr id="4" name="Title 1"/>
          <p:cNvSpPr txBox="1">
            <a:spLocks/>
          </p:cNvSpPr>
          <p:nvPr/>
        </p:nvSpPr>
        <p:spPr bwMode="auto">
          <a:xfrm>
            <a:off x="533400" y="609600"/>
            <a:ext cx="8229600" cy="1143000"/>
          </a:xfrm>
          <a:prstGeom prst="rect">
            <a:avLst/>
          </a:prstGeom>
          <a:noFill/>
          <a:ln w="9525">
            <a:noFill/>
            <a:miter lim="800000"/>
            <a:headEnd/>
            <a:tailEnd/>
          </a:ln>
        </p:spPr>
        <p:txBody>
          <a:bodyPr anchor="ctr"/>
          <a:lstStyle/>
          <a:p>
            <a:pPr algn="ctr">
              <a:defRPr/>
            </a:pPr>
            <a:r>
              <a:rPr lang="en-US" sz="4000" b="1" dirty="0">
                <a:solidFill>
                  <a:prstClr val="black"/>
                </a:solidFill>
                <a:latin typeface="Baskerville Old Face" panose="02020602080505020303" pitchFamily="18" charset="0"/>
              </a:rPr>
              <a:t>The Restorative Mindset Map</a:t>
            </a:r>
          </a:p>
        </p:txBody>
      </p:sp>
    </p:spTree>
    <p:extLst>
      <p:ext uri="{BB962C8B-B14F-4D97-AF65-F5344CB8AC3E}">
        <p14:creationId xmlns:p14="http://schemas.microsoft.com/office/powerpoint/2010/main" val="5624821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75" b="1" dirty="0">
                <a:solidFill>
                  <a:prstClr val="black"/>
                </a:solidFill>
              </a:rPr>
              <a:t>“TO” vs. “WITH”</a:t>
            </a:r>
            <a:r>
              <a:rPr lang="en-US" sz="975" dirty="0">
                <a:solidFill>
                  <a:prstClr val="black"/>
                </a:solidFill>
              </a:rPr>
              <a:t/>
            </a:r>
            <a:br>
              <a:rPr lang="en-US" sz="975" dirty="0">
                <a:solidFill>
                  <a:prstClr val="black"/>
                </a:solidFill>
              </a:rPr>
            </a:br>
            <a:r>
              <a:rPr lang="en-US" sz="1800" i="1" u="sng" dirty="0">
                <a:solidFill>
                  <a:prstClr val="black"/>
                </a:solidFill>
              </a:rPr>
              <a:t>Social Discipline Window</a:t>
            </a:r>
            <a:endParaRPr lang="en-US" dirty="0"/>
          </a:p>
        </p:txBody>
      </p:sp>
      <p:sp>
        <p:nvSpPr>
          <p:cNvPr id="3" name="Content Placeholder 2"/>
          <p:cNvSpPr>
            <a:spLocks noGrp="1"/>
          </p:cNvSpPr>
          <p:nvPr>
            <p:ph idx="1"/>
          </p:nvPr>
        </p:nvSpPr>
        <p:spPr/>
        <p:txBody>
          <a:bodyPr/>
          <a:lstStyle/>
          <a:p>
            <a:r>
              <a:rPr lang="en-US" b="1" dirty="0"/>
              <a:t>TO </a:t>
            </a:r>
            <a:r>
              <a:rPr lang="en-US" dirty="0"/>
              <a:t>– (High control/Low support) – punishment for behavior</a:t>
            </a:r>
            <a:r>
              <a:rPr lang="en-US" dirty="0" smtClean="0"/>
              <a:t>; top down consequence based on school policy</a:t>
            </a:r>
            <a:endParaRPr lang="en-US" dirty="0"/>
          </a:p>
          <a:p>
            <a:r>
              <a:rPr lang="en-US" b="1" dirty="0"/>
              <a:t>NOT</a:t>
            </a:r>
            <a:r>
              <a:rPr lang="en-US" dirty="0"/>
              <a:t> – (Low control/Low support) – ignoring behavior, not responding.</a:t>
            </a:r>
          </a:p>
          <a:p>
            <a:r>
              <a:rPr lang="en-US" b="1" dirty="0"/>
              <a:t>FOR</a:t>
            </a:r>
            <a:r>
              <a:rPr lang="en-US" dirty="0"/>
              <a:t> – (Low control/High support) – Take care of problems and make no demands. Shielding from responsibility for actions. </a:t>
            </a:r>
            <a:r>
              <a:rPr lang="en-US" dirty="0" smtClean="0"/>
              <a:t>Ignore those who are harmed.</a:t>
            </a:r>
            <a:endParaRPr lang="en-US" dirty="0"/>
          </a:p>
          <a:p>
            <a:r>
              <a:rPr lang="en-US" b="1" dirty="0"/>
              <a:t>WITH</a:t>
            </a:r>
            <a:r>
              <a:rPr lang="en-US" dirty="0"/>
              <a:t> – (High control/High support) – Exercising control, refusing to accept inappropriate behavior, in a caring/supportive way. Assisting them to find ways to change negative </a:t>
            </a:r>
            <a:r>
              <a:rPr lang="en-US" dirty="0" smtClean="0"/>
              <a:t>behavior and resolve problems constructively. </a:t>
            </a:r>
            <a:r>
              <a:rPr lang="en-US" dirty="0"/>
              <a:t>RESTORATIVE!!</a:t>
            </a:r>
          </a:p>
          <a:p>
            <a:endParaRPr lang="en-US" dirty="0"/>
          </a:p>
        </p:txBody>
      </p:sp>
    </p:spTree>
    <p:extLst>
      <p:ext uri="{BB962C8B-B14F-4D97-AF65-F5344CB8AC3E}">
        <p14:creationId xmlns:p14="http://schemas.microsoft.com/office/powerpoint/2010/main" val="41512287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a:spLocks noGrp="1"/>
          </p:cNvSpPr>
          <p:nvPr>
            <p:ph type="subTitle" idx="1"/>
          </p:nvPr>
        </p:nvSpPr>
        <p:spPr>
          <a:xfrm>
            <a:off x="228600" y="304800"/>
            <a:ext cx="4648200" cy="6248400"/>
          </a:xfrm>
        </p:spPr>
        <p:txBody>
          <a:bodyPr>
            <a:normAutofit fontScale="55000" lnSpcReduction="20000"/>
          </a:bodyPr>
          <a:lstStyle/>
          <a:p>
            <a:pPr algn="l" eaLnBrk="1" hangingPunct="1">
              <a:defRPr/>
            </a:pPr>
            <a:r>
              <a:rPr lang="en-US" sz="5800" b="1" dirty="0" smtClean="0">
                <a:solidFill>
                  <a:schemeClr val="tx1"/>
                </a:solidFill>
                <a:latin typeface="Baskerville Old Face" panose="02020602080505020303" pitchFamily="18" charset="0"/>
              </a:rPr>
              <a:t>Accountability</a:t>
            </a:r>
            <a:r>
              <a:rPr lang="en-US" sz="2400" dirty="0" smtClean="0">
                <a:solidFill>
                  <a:schemeClr val="tx1"/>
                </a:solidFill>
                <a:latin typeface="Baskerville Old Face" panose="02020602080505020303" pitchFamily="18" charset="0"/>
              </a:rPr>
              <a:t/>
            </a:r>
            <a:br>
              <a:rPr lang="en-US" sz="2400" dirty="0" smtClean="0">
                <a:solidFill>
                  <a:schemeClr val="tx1"/>
                </a:solidFill>
                <a:latin typeface="Baskerville Old Face" panose="02020602080505020303" pitchFamily="18" charset="0"/>
              </a:rPr>
            </a:br>
            <a:r>
              <a:rPr lang="en-US" sz="3800" dirty="0" smtClean="0">
                <a:solidFill>
                  <a:schemeClr val="tx1"/>
                </a:solidFill>
                <a:latin typeface="Baskerville Old Face" panose="02020602080505020303" pitchFamily="18" charset="0"/>
              </a:rPr>
              <a:t>When a student breaks a rule, they create an  obligation to those they have harmed and their community. Learning the lesson.</a:t>
            </a:r>
            <a:br>
              <a:rPr lang="en-US" sz="3800" dirty="0" smtClean="0">
                <a:solidFill>
                  <a:schemeClr val="tx1"/>
                </a:solidFill>
                <a:latin typeface="Baskerville Old Face" panose="02020602080505020303" pitchFamily="18" charset="0"/>
              </a:rPr>
            </a:br>
            <a:r>
              <a:rPr lang="en-US" sz="6700" dirty="0" smtClean="0">
                <a:solidFill>
                  <a:schemeClr val="tx1"/>
                </a:solidFill>
                <a:latin typeface="Baskerville Old Face" panose="02020602080505020303" pitchFamily="18" charset="0"/>
              </a:rPr>
              <a:t/>
            </a:r>
            <a:br>
              <a:rPr lang="en-US" sz="6700" dirty="0" smtClean="0">
                <a:solidFill>
                  <a:schemeClr val="tx1"/>
                </a:solidFill>
                <a:latin typeface="Baskerville Old Face" panose="02020602080505020303" pitchFamily="18" charset="0"/>
              </a:rPr>
            </a:br>
            <a:r>
              <a:rPr lang="en-US" sz="5800" b="1" dirty="0" smtClean="0">
                <a:solidFill>
                  <a:schemeClr val="tx1"/>
                </a:solidFill>
                <a:latin typeface="Baskerville Old Face" panose="02020602080505020303" pitchFamily="18" charset="0"/>
              </a:rPr>
              <a:t>Competency Development</a:t>
            </a:r>
            <a:r>
              <a:rPr lang="en-US" sz="5800" dirty="0" smtClean="0">
                <a:solidFill>
                  <a:schemeClr val="tx1"/>
                </a:solidFill>
                <a:latin typeface="Baskerville Old Face" panose="02020602080505020303" pitchFamily="18" charset="0"/>
              </a:rPr>
              <a:t/>
            </a:r>
            <a:br>
              <a:rPr lang="en-US" sz="5800" dirty="0" smtClean="0">
                <a:solidFill>
                  <a:schemeClr val="tx1"/>
                </a:solidFill>
                <a:latin typeface="Baskerville Old Face" panose="02020602080505020303" pitchFamily="18" charset="0"/>
              </a:rPr>
            </a:br>
            <a:r>
              <a:rPr lang="en-US" sz="3800" dirty="0" smtClean="0">
                <a:solidFill>
                  <a:schemeClr val="tx1"/>
                </a:solidFill>
                <a:latin typeface="Baskerville Old Face" panose="02020602080505020303" pitchFamily="18" charset="0"/>
              </a:rPr>
              <a:t>Students who misbehave should learn something from the situation and choices they have made. Learning a new skill.</a:t>
            </a:r>
            <a:br>
              <a:rPr lang="en-US" sz="3800" dirty="0" smtClean="0">
                <a:solidFill>
                  <a:schemeClr val="tx1"/>
                </a:solidFill>
                <a:latin typeface="Baskerville Old Face" panose="02020602080505020303" pitchFamily="18" charset="0"/>
              </a:rPr>
            </a:br>
            <a:r>
              <a:rPr lang="en-US" sz="6700" dirty="0" smtClean="0">
                <a:solidFill>
                  <a:schemeClr val="tx1"/>
                </a:solidFill>
                <a:latin typeface="Baskerville Old Face" panose="02020602080505020303" pitchFamily="18" charset="0"/>
              </a:rPr>
              <a:t/>
            </a:r>
            <a:br>
              <a:rPr lang="en-US" sz="6700" dirty="0" smtClean="0">
                <a:solidFill>
                  <a:schemeClr val="tx1"/>
                </a:solidFill>
                <a:latin typeface="Baskerville Old Face" panose="02020602080505020303" pitchFamily="18" charset="0"/>
              </a:rPr>
            </a:br>
            <a:r>
              <a:rPr lang="en-US" sz="5800" b="1" dirty="0" smtClean="0">
                <a:solidFill>
                  <a:schemeClr val="tx1"/>
                </a:solidFill>
                <a:latin typeface="Baskerville Old Face" panose="02020602080505020303" pitchFamily="18" charset="0"/>
              </a:rPr>
              <a:t>Community Safety:</a:t>
            </a:r>
            <a:r>
              <a:rPr lang="en-US" sz="5800" dirty="0" smtClean="0">
                <a:solidFill>
                  <a:schemeClr val="tx1"/>
                </a:solidFill>
                <a:latin typeface="Baskerville Old Face" panose="02020602080505020303" pitchFamily="18" charset="0"/>
              </a:rPr>
              <a:t/>
            </a:r>
            <a:br>
              <a:rPr lang="en-US" sz="5800" dirty="0" smtClean="0">
                <a:solidFill>
                  <a:schemeClr val="tx1"/>
                </a:solidFill>
                <a:latin typeface="Baskerville Old Face" panose="02020602080505020303" pitchFamily="18" charset="0"/>
              </a:rPr>
            </a:br>
            <a:r>
              <a:rPr lang="en-US" sz="3800" dirty="0" smtClean="0">
                <a:solidFill>
                  <a:schemeClr val="tx1"/>
                </a:solidFill>
                <a:latin typeface="Baskerville Old Face" panose="02020602080505020303" pitchFamily="18" charset="0"/>
              </a:rPr>
              <a:t>There is a responsibility to contribute to the safety of the community by assisting youth in changing their behavior, not simply to punish them. Plan for restitution.</a:t>
            </a:r>
            <a:endParaRPr lang="en-US" sz="3800" dirty="0">
              <a:solidFill>
                <a:schemeClr val="tx1"/>
              </a:solidFill>
              <a:latin typeface="Baskerville Old Face" panose="02020602080505020303" pitchFamily="18" charset="0"/>
            </a:endParaRPr>
          </a:p>
        </p:txBody>
      </p:sp>
      <p:pic>
        <p:nvPicPr>
          <p:cNvPr id="6" name="Picture 5" descr="C:\Users\Kathryn\AppData\Local\Microsoft\Windows\Temporary Internet Files\Content.IE5\MZX37C6Q\MC900382578[1].jpg"/>
          <p:cNvPicPr/>
          <p:nvPr/>
        </p:nvPicPr>
        <p:blipFill>
          <a:blip r:embed="rId3" cstate="print"/>
          <a:srcRect/>
          <a:stretch>
            <a:fillRect/>
          </a:stretch>
        </p:blipFill>
        <p:spPr bwMode="auto">
          <a:xfrm>
            <a:off x="5013158" y="1295400"/>
            <a:ext cx="3902242" cy="4114800"/>
          </a:xfrm>
          <a:prstGeom prst="rect">
            <a:avLst/>
          </a:prstGeom>
          <a:noFill/>
          <a:ln w="9525">
            <a:noFill/>
            <a:miter lim="800000"/>
            <a:headEnd/>
            <a:tailEnd/>
          </a:ln>
        </p:spPr>
      </p:pic>
      <p:sp>
        <p:nvSpPr>
          <p:cNvPr id="7" name="Subtitle 2"/>
          <p:cNvSpPr txBox="1">
            <a:spLocks/>
          </p:cNvSpPr>
          <p:nvPr/>
        </p:nvSpPr>
        <p:spPr bwMode="auto">
          <a:xfrm>
            <a:off x="5013158" y="4344986"/>
            <a:ext cx="3657600" cy="2208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endParaRPr lang="en-US" sz="1200" b="1" dirty="0">
              <a:latin typeface="Baskerville Old Face" panose="02020602080505020303" pitchFamily="18" charset="0"/>
            </a:endParaRPr>
          </a:p>
        </p:txBody>
      </p:sp>
    </p:spTree>
    <p:extLst>
      <p:ext uri="{BB962C8B-B14F-4D97-AF65-F5344CB8AC3E}">
        <p14:creationId xmlns:p14="http://schemas.microsoft.com/office/powerpoint/2010/main" val="40959904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67954" y="457200"/>
            <a:ext cx="7290054" cy="914400"/>
          </a:xfrm>
        </p:spPr>
        <p:txBody>
          <a:bodyPr/>
          <a:lstStyle/>
          <a:p>
            <a:r>
              <a:rPr lang="en-US" dirty="0" smtClean="0"/>
              <a:t>Restorative practice continuum</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58639059"/>
              </p:ext>
            </p:extLst>
          </p:nvPr>
        </p:nvGraphicFramePr>
        <p:xfrm>
          <a:off x="767954" y="1371599"/>
          <a:ext cx="7290054" cy="4214983"/>
        </p:xfrm>
        <a:graphic>
          <a:graphicData uri="http://schemas.openxmlformats.org/drawingml/2006/table">
            <a:tbl>
              <a:tblPr>
                <a:tableStyleId>{5C22544A-7EE6-4342-B048-85BDC9FD1C3A}</a:tableStyleId>
              </a:tblPr>
              <a:tblGrid>
                <a:gridCol w="2430018">
                  <a:extLst>
                    <a:ext uri="{9D8B030D-6E8A-4147-A177-3AD203B41FA5}">
                      <a16:colId xmlns:a16="http://schemas.microsoft.com/office/drawing/2014/main" val="20000"/>
                    </a:ext>
                  </a:extLst>
                </a:gridCol>
                <a:gridCol w="2430018">
                  <a:extLst>
                    <a:ext uri="{9D8B030D-6E8A-4147-A177-3AD203B41FA5}">
                      <a16:colId xmlns:a16="http://schemas.microsoft.com/office/drawing/2014/main" val="20001"/>
                    </a:ext>
                  </a:extLst>
                </a:gridCol>
                <a:gridCol w="2430018">
                  <a:extLst>
                    <a:ext uri="{9D8B030D-6E8A-4147-A177-3AD203B41FA5}">
                      <a16:colId xmlns:a16="http://schemas.microsoft.com/office/drawing/2014/main" val="20002"/>
                    </a:ext>
                  </a:extLst>
                </a:gridCol>
              </a:tblGrid>
              <a:tr h="552302">
                <a:tc>
                  <a:txBody>
                    <a:bodyPr/>
                    <a:lstStyle/>
                    <a:p>
                      <a:pPr algn="ctr"/>
                      <a:r>
                        <a:rPr lang="en-US" sz="2400" dirty="0" smtClean="0"/>
                        <a:t>INFORMAL</a:t>
                      </a:r>
                      <a:endParaRPr lang="en-US" sz="2400" dirty="0"/>
                    </a:p>
                  </a:txBody>
                  <a:tcPr marL="68580" marR="68580" marT="34290" marB="34290"/>
                </a:tc>
                <a:tc>
                  <a:txBody>
                    <a:bodyPr/>
                    <a:lstStyle/>
                    <a:p>
                      <a:pPr algn="ctr"/>
                      <a:r>
                        <a:rPr lang="en-US" sz="2400" dirty="0" smtClean="0">
                          <a:solidFill>
                            <a:srgbClr val="00B050"/>
                          </a:solidFill>
                        </a:rPr>
                        <a:t>TIER 1</a:t>
                      </a:r>
                      <a:endParaRPr lang="en-US" sz="2400" dirty="0">
                        <a:solidFill>
                          <a:srgbClr val="00B050"/>
                        </a:solidFill>
                      </a:endParaRPr>
                    </a:p>
                  </a:txBody>
                  <a:tcPr marL="68580" marR="68580" marT="34290" marB="34290"/>
                </a:tc>
                <a:tc>
                  <a:txBody>
                    <a:bodyPr/>
                    <a:lstStyle/>
                    <a:p>
                      <a:pPr algn="ctr"/>
                      <a:r>
                        <a:rPr lang="en-US" sz="1600" b="1" dirty="0" smtClean="0"/>
                        <a:t>RESTORATIVE</a:t>
                      </a:r>
                      <a:r>
                        <a:rPr lang="en-US" sz="1600" b="1" baseline="0" dirty="0" smtClean="0"/>
                        <a:t> LANGUAGE</a:t>
                      </a:r>
                      <a:endParaRPr lang="en-US" sz="1600" b="1" dirty="0"/>
                    </a:p>
                  </a:txBody>
                  <a:tcPr marL="68580" marR="68580" marT="34290" marB="34290"/>
                </a:tc>
                <a:extLst>
                  <a:ext uri="{0D108BD9-81ED-4DB2-BD59-A6C34878D82A}">
                    <a16:rowId xmlns:a16="http://schemas.microsoft.com/office/drawing/2014/main" val="10000"/>
                  </a:ext>
                </a:extLst>
              </a:tr>
              <a:tr h="422349">
                <a:tc>
                  <a:txBody>
                    <a:bodyPr/>
                    <a:lstStyle/>
                    <a:p>
                      <a:endParaRPr lang="en-US" sz="1000" dirty="0"/>
                    </a:p>
                  </a:txBody>
                  <a:tcPr marL="68580" marR="68580" marT="34290" marB="34290"/>
                </a:tc>
                <a:tc>
                  <a:txBody>
                    <a:bodyPr/>
                    <a:lstStyle/>
                    <a:p>
                      <a:endParaRPr lang="en-US" sz="1500" dirty="0"/>
                    </a:p>
                  </a:txBody>
                  <a:tcPr marL="68580" marR="68580" marT="34290" marB="34290"/>
                </a:tc>
                <a:tc>
                  <a:txBody>
                    <a:bodyPr/>
                    <a:lstStyle/>
                    <a:p>
                      <a:pPr algn="ctr"/>
                      <a:endParaRPr lang="en-US" sz="1000" dirty="0"/>
                    </a:p>
                  </a:txBody>
                  <a:tcPr marL="68580" marR="68580" marT="34290" marB="34290"/>
                </a:tc>
                <a:extLst>
                  <a:ext uri="{0D108BD9-81ED-4DB2-BD59-A6C34878D82A}">
                    <a16:rowId xmlns:a16="http://schemas.microsoft.com/office/drawing/2014/main" val="10001"/>
                  </a:ext>
                </a:extLst>
              </a:tr>
              <a:tr h="422349">
                <a:tc>
                  <a:txBody>
                    <a:bodyPr/>
                    <a:lstStyle/>
                    <a:p>
                      <a:endParaRPr lang="en-US" sz="1000" dirty="0"/>
                    </a:p>
                  </a:txBody>
                  <a:tcPr marL="68580" marR="68580" marT="34290" marB="34290"/>
                </a:tc>
                <a:tc>
                  <a:txBody>
                    <a:bodyPr/>
                    <a:lstStyle/>
                    <a:p>
                      <a:pPr algn="ctr"/>
                      <a:r>
                        <a:rPr lang="en-US" sz="2400" dirty="0" smtClean="0">
                          <a:solidFill>
                            <a:srgbClr val="00B050"/>
                          </a:solidFill>
                        </a:rPr>
                        <a:t>TIER</a:t>
                      </a:r>
                      <a:r>
                        <a:rPr lang="en-US" sz="2400" baseline="0" dirty="0" smtClean="0">
                          <a:solidFill>
                            <a:srgbClr val="00B050"/>
                          </a:solidFill>
                        </a:rPr>
                        <a:t> 1</a:t>
                      </a:r>
                      <a:endParaRPr lang="en-US" sz="2400" dirty="0">
                        <a:solidFill>
                          <a:srgbClr val="00B050"/>
                        </a:solidFill>
                      </a:endParaRPr>
                    </a:p>
                  </a:txBody>
                  <a:tcPr marL="68580" marR="68580" marT="34290" marB="34290"/>
                </a:tc>
                <a:tc>
                  <a:txBody>
                    <a:bodyPr/>
                    <a:lstStyle/>
                    <a:p>
                      <a:pPr algn="ctr"/>
                      <a:r>
                        <a:rPr lang="en-US" sz="1600" b="1" dirty="0" smtClean="0"/>
                        <a:t>RESTORATIVE</a:t>
                      </a:r>
                      <a:r>
                        <a:rPr lang="en-US" sz="1600" b="1" baseline="0" dirty="0" smtClean="0"/>
                        <a:t> CHATS</a:t>
                      </a:r>
                      <a:endParaRPr lang="en-US" sz="1600" b="1" dirty="0"/>
                    </a:p>
                  </a:txBody>
                  <a:tcPr marL="68580" marR="68580" marT="34290" marB="34290"/>
                </a:tc>
                <a:extLst>
                  <a:ext uri="{0D108BD9-81ED-4DB2-BD59-A6C34878D82A}">
                    <a16:rowId xmlns:a16="http://schemas.microsoft.com/office/drawing/2014/main" val="10002"/>
                  </a:ext>
                </a:extLst>
              </a:tr>
              <a:tr h="422349">
                <a:tc>
                  <a:txBody>
                    <a:bodyPr/>
                    <a:lstStyle/>
                    <a:p>
                      <a:endParaRPr lang="en-US" sz="1000" dirty="0"/>
                    </a:p>
                  </a:txBody>
                  <a:tcPr marL="68580" marR="68580" marT="34290" marB="34290"/>
                </a:tc>
                <a:tc>
                  <a:txBody>
                    <a:bodyPr/>
                    <a:lstStyle/>
                    <a:p>
                      <a:endParaRPr lang="en-US" sz="1500" dirty="0"/>
                    </a:p>
                  </a:txBody>
                  <a:tcPr marL="68580" marR="68580" marT="34290" marB="34290"/>
                </a:tc>
                <a:tc>
                  <a:txBody>
                    <a:bodyPr/>
                    <a:lstStyle/>
                    <a:p>
                      <a:pPr algn="ctr"/>
                      <a:endParaRPr lang="en-US" sz="1000" dirty="0"/>
                    </a:p>
                  </a:txBody>
                  <a:tcPr marL="68580" marR="68580" marT="34290" marB="34290"/>
                </a:tc>
                <a:extLst>
                  <a:ext uri="{0D108BD9-81ED-4DB2-BD59-A6C34878D82A}">
                    <a16:rowId xmlns:a16="http://schemas.microsoft.com/office/drawing/2014/main" val="10003"/>
                  </a:ext>
                </a:extLst>
              </a:tr>
              <a:tr h="617279">
                <a:tc>
                  <a:txBody>
                    <a:bodyPr/>
                    <a:lstStyle/>
                    <a:p>
                      <a:endParaRPr lang="en-US" sz="1000" dirty="0"/>
                    </a:p>
                  </a:txBody>
                  <a:tcPr marL="68580" marR="68580" marT="34290" marB="34290"/>
                </a:tc>
                <a:tc>
                  <a:txBody>
                    <a:bodyPr/>
                    <a:lstStyle/>
                    <a:p>
                      <a:pPr algn="ctr"/>
                      <a:r>
                        <a:rPr lang="en-US" sz="2400" dirty="0" smtClean="0">
                          <a:solidFill>
                            <a:srgbClr val="00B050"/>
                          </a:solidFill>
                        </a:rPr>
                        <a:t>TIER 1</a:t>
                      </a:r>
                      <a:endParaRPr lang="en-US" sz="2400" dirty="0">
                        <a:solidFill>
                          <a:srgbClr val="00B050"/>
                        </a:solidFill>
                      </a:endParaRPr>
                    </a:p>
                  </a:txBody>
                  <a:tcPr marL="68580" marR="68580" marT="34290" marB="34290"/>
                </a:tc>
                <a:tc>
                  <a:txBody>
                    <a:bodyPr/>
                    <a:lstStyle/>
                    <a:p>
                      <a:pPr algn="ctr"/>
                      <a:r>
                        <a:rPr lang="en-US" sz="1600" b="1" dirty="0" smtClean="0"/>
                        <a:t>CLASSROOM/TALKING</a:t>
                      </a:r>
                      <a:r>
                        <a:rPr lang="en-US" sz="1600" b="1" baseline="0" dirty="0" smtClean="0"/>
                        <a:t> CIRCLES</a:t>
                      </a:r>
                      <a:endParaRPr lang="en-US" sz="1600" b="1" dirty="0"/>
                    </a:p>
                  </a:txBody>
                  <a:tcPr marL="68580" marR="68580" marT="34290" marB="34290"/>
                </a:tc>
                <a:extLst>
                  <a:ext uri="{0D108BD9-81ED-4DB2-BD59-A6C34878D82A}">
                    <a16:rowId xmlns:a16="http://schemas.microsoft.com/office/drawing/2014/main" val="10004"/>
                  </a:ext>
                </a:extLst>
              </a:tr>
              <a:tr h="422349">
                <a:tc>
                  <a:txBody>
                    <a:bodyPr/>
                    <a:lstStyle/>
                    <a:p>
                      <a:endParaRPr lang="en-US" sz="1000" dirty="0"/>
                    </a:p>
                  </a:txBody>
                  <a:tcPr marL="68580" marR="68580" marT="34290" marB="34290"/>
                </a:tc>
                <a:tc>
                  <a:txBody>
                    <a:bodyPr/>
                    <a:lstStyle/>
                    <a:p>
                      <a:endParaRPr lang="en-US" sz="1500" dirty="0"/>
                    </a:p>
                  </a:txBody>
                  <a:tcPr marL="68580" marR="68580" marT="34290" marB="34290"/>
                </a:tc>
                <a:tc>
                  <a:txBody>
                    <a:bodyPr/>
                    <a:lstStyle/>
                    <a:p>
                      <a:pPr algn="ctr"/>
                      <a:endParaRPr lang="en-US" sz="1000" dirty="0"/>
                    </a:p>
                  </a:txBody>
                  <a:tcPr marL="68580" marR="68580" marT="34290" marB="34290"/>
                </a:tc>
                <a:extLst>
                  <a:ext uri="{0D108BD9-81ED-4DB2-BD59-A6C34878D82A}">
                    <a16:rowId xmlns:a16="http://schemas.microsoft.com/office/drawing/2014/main" val="10005"/>
                  </a:ext>
                </a:extLst>
              </a:tr>
              <a:tr h="422349">
                <a:tc>
                  <a:txBody>
                    <a:bodyPr/>
                    <a:lstStyle/>
                    <a:p>
                      <a:endParaRPr lang="en-US" sz="1000" dirty="0"/>
                    </a:p>
                  </a:txBody>
                  <a:tcPr marL="68580" marR="68580" marT="34290" marB="34290"/>
                </a:tc>
                <a:tc>
                  <a:txBody>
                    <a:bodyPr/>
                    <a:lstStyle/>
                    <a:p>
                      <a:pPr algn="ctr"/>
                      <a:r>
                        <a:rPr lang="en-US" sz="2400" baseline="0" dirty="0" smtClean="0">
                          <a:solidFill>
                            <a:srgbClr val="FFC000"/>
                          </a:solidFill>
                        </a:rPr>
                        <a:t>TIER 2</a:t>
                      </a:r>
                      <a:endParaRPr lang="en-US" sz="2400" dirty="0">
                        <a:solidFill>
                          <a:srgbClr val="FFC000"/>
                        </a:solidFill>
                      </a:endParaRPr>
                    </a:p>
                  </a:txBody>
                  <a:tcPr marL="68580" marR="68580" marT="34290" marB="34290"/>
                </a:tc>
                <a:tc>
                  <a:txBody>
                    <a:bodyPr/>
                    <a:lstStyle/>
                    <a:p>
                      <a:pPr algn="ctr"/>
                      <a:r>
                        <a:rPr lang="en-US" sz="1600" b="1" dirty="0" smtClean="0"/>
                        <a:t>PEER/CONFLICT CIRCLES</a:t>
                      </a:r>
                      <a:endParaRPr lang="en-US" sz="1600" b="1" dirty="0"/>
                    </a:p>
                  </a:txBody>
                  <a:tcPr marL="68580" marR="68580" marT="34290" marB="34290"/>
                </a:tc>
                <a:extLst>
                  <a:ext uri="{0D108BD9-81ED-4DB2-BD59-A6C34878D82A}">
                    <a16:rowId xmlns:a16="http://schemas.microsoft.com/office/drawing/2014/main" val="10006"/>
                  </a:ext>
                </a:extLst>
              </a:tr>
              <a:tr h="422349">
                <a:tc>
                  <a:txBody>
                    <a:bodyPr/>
                    <a:lstStyle/>
                    <a:p>
                      <a:endParaRPr lang="en-US" sz="1000" dirty="0"/>
                    </a:p>
                  </a:txBody>
                  <a:tcPr marL="68580" marR="68580" marT="34290" marB="34290"/>
                </a:tc>
                <a:tc>
                  <a:txBody>
                    <a:bodyPr/>
                    <a:lstStyle/>
                    <a:p>
                      <a:endParaRPr lang="en-US" sz="1500" dirty="0"/>
                    </a:p>
                  </a:txBody>
                  <a:tcPr marL="68580" marR="68580" marT="34290" marB="34290"/>
                </a:tc>
                <a:tc>
                  <a:txBody>
                    <a:bodyPr/>
                    <a:lstStyle/>
                    <a:p>
                      <a:pPr algn="ctr"/>
                      <a:endParaRPr lang="en-US" sz="1000" dirty="0"/>
                    </a:p>
                  </a:txBody>
                  <a:tcPr marL="68580" marR="68580" marT="34290" marB="34290"/>
                </a:tc>
                <a:extLst>
                  <a:ext uri="{0D108BD9-81ED-4DB2-BD59-A6C34878D82A}">
                    <a16:rowId xmlns:a16="http://schemas.microsoft.com/office/drawing/2014/main" val="10007"/>
                  </a:ext>
                </a:extLst>
              </a:tr>
              <a:tr h="487326">
                <a:tc>
                  <a:txBody>
                    <a:bodyPr/>
                    <a:lstStyle/>
                    <a:p>
                      <a:pPr algn="ctr"/>
                      <a:r>
                        <a:rPr lang="en-US" sz="2400" dirty="0" smtClean="0"/>
                        <a:t>FORMAL</a:t>
                      </a:r>
                      <a:endParaRPr lang="en-US" sz="2400" dirty="0"/>
                    </a:p>
                  </a:txBody>
                  <a:tcPr marL="68580" marR="68580" marT="34290" marB="34290"/>
                </a:tc>
                <a:tc>
                  <a:txBody>
                    <a:bodyPr/>
                    <a:lstStyle/>
                    <a:p>
                      <a:pPr algn="ctr"/>
                      <a:r>
                        <a:rPr lang="en-US" sz="2400" dirty="0" smtClean="0">
                          <a:solidFill>
                            <a:srgbClr val="FF0000"/>
                          </a:solidFill>
                        </a:rPr>
                        <a:t>TIER 3</a:t>
                      </a:r>
                      <a:endParaRPr lang="en-US" sz="2400" dirty="0">
                        <a:solidFill>
                          <a:srgbClr val="FF0000"/>
                        </a:solidFill>
                      </a:endParaRPr>
                    </a:p>
                  </a:txBody>
                  <a:tcPr marL="68580" marR="68580" marT="34290" marB="34290"/>
                </a:tc>
                <a:tc>
                  <a:txBody>
                    <a:bodyPr/>
                    <a:lstStyle/>
                    <a:p>
                      <a:pPr algn="ctr"/>
                      <a:r>
                        <a:rPr lang="en-US" sz="1600" b="1" dirty="0" smtClean="0"/>
                        <a:t>FORMAL CONFERENCE</a:t>
                      </a:r>
                      <a:endParaRPr lang="en-US" sz="1600" b="1" dirty="0"/>
                    </a:p>
                  </a:txBody>
                  <a:tcPr marL="68580" marR="68580" marT="34290" marB="34290"/>
                </a:tc>
                <a:extLst>
                  <a:ext uri="{0D108BD9-81ED-4DB2-BD59-A6C34878D82A}">
                    <a16:rowId xmlns:a16="http://schemas.microsoft.com/office/drawing/2014/main" val="10008"/>
                  </a:ext>
                </a:extLst>
              </a:tr>
            </a:tbl>
          </a:graphicData>
        </a:graphic>
      </p:graphicFrame>
      <p:sp>
        <p:nvSpPr>
          <p:cNvPr id="7" name="Down Arrow 6"/>
          <p:cNvSpPr/>
          <p:nvPr/>
        </p:nvSpPr>
        <p:spPr>
          <a:xfrm>
            <a:off x="6581003" y="1942418"/>
            <a:ext cx="363474" cy="300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Tw Cen MT" panose="020B0602020104020603"/>
            </a:endParaRPr>
          </a:p>
        </p:txBody>
      </p:sp>
      <p:sp>
        <p:nvSpPr>
          <p:cNvPr id="8" name="Down Arrow 7"/>
          <p:cNvSpPr/>
          <p:nvPr/>
        </p:nvSpPr>
        <p:spPr>
          <a:xfrm>
            <a:off x="6574650" y="2814228"/>
            <a:ext cx="363474" cy="3099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Tw Cen MT" panose="020B0602020104020603"/>
            </a:endParaRPr>
          </a:p>
        </p:txBody>
      </p:sp>
      <p:sp>
        <p:nvSpPr>
          <p:cNvPr id="9" name="Down Arrow 8"/>
          <p:cNvSpPr/>
          <p:nvPr/>
        </p:nvSpPr>
        <p:spPr>
          <a:xfrm>
            <a:off x="6465373" y="3821655"/>
            <a:ext cx="363474" cy="2449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Tw Cen MT" panose="020B0602020104020603"/>
            </a:endParaRPr>
          </a:p>
        </p:txBody>
      </p:sp>
      <p:sp>
        <p:nvSpPr>
          <p:cNvPr id="10" name="Down Arrow 9"/>
          <p:cNvSpPr/>
          <p:nvPr/>
        </p:nvSpPr>
        <p:spPr>
          <a:xfrm>
            <a:off x="6453746" y="4675798"/>
            <a:ext cx="363474" cy="2775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350">
              <a:solidFill>
                <a:prstClr val="white"/>
              </a:solidFill>
              <a:latin typeface="Tw Cen MT" panose="020B0602020104020603"/>
            </a:endParaRPr>
          </a:p>
        </p:txBody>
      </p:sp>
    </p:spTree>
    <p:extLst>
      <p:ext uri="{BB962C8B-B14F-4D97-AF65-F5344CB8AC3E}">
        <p14:creationId xmlns:p14="http://schemas.microsoft.com/office/powerpoint/2010/main" val="27712221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35"/>
        <p:cNvGrpSpPr/>
        <p:nvPr/>
      </p:nvGrpSpPr>
      <p:grpSpPr>
        <a:xfrm>
          <a:off x="0" y="0"/>
          <a:ext cx="0" cy="0"/>
          <a:chOff x="0" y="0"/>
          <a:chExt cx="0" cy="0"/>
        </a:xfrm>
      </p:grpSpPr>
      <p:sp>
        <p:nvSpPr>
          <p:cNvPr id="1936" name="Shape 1936"/>
          <p:cNvSpPr/>
          <p:nvPr/>
        </p:nvSpPr>
        <p:spPr>
          <a:xfrm>
            <a:off x="622872" y="2360250"/>
            <a:ext cx="1933553" cy="3179714"/>
          </a:xfrm>
          <a:prstGeom prst="wedgeRectCallout">
            <a:avLst>
              <a:gd name="adj1" fmla="val -20833"/>
              <a:gd name="adj2" fmla="val 62500"/>
            </a:avLst>
          </a:prstGeom>
          <a:solidFill>
            <a:schemeClr val="bg1">
              <a:lumMod val="9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37" name="Shape 1937"/>
          <p:cNvSpPr txBox="1"/>
          <p:nvPr/>
        </p:nvSpPr>
        <p:spPr>
          <a:xfrm>
            <a:off x="669725" y="2452138"/>
            <a:ext cx="1886700" cy="2899119"/>
          </a:xfrm>
          <a:prstGeom prst="rect">
            <a:avLst/>
          </a:prstGeom>
          <a:noFill/>
          <a:ln>
            <a:noFill/>
          </a:ln>
        </p:spPr>
        <p:txBody>
          <a:bodyPr spcFirstLastPara="1" wrap="square" lIns="91425" tIns="91425" rIns="91425" bIns="91425" anchor="t" anchorCtr="0">
            <a:noAutofit/>
          </a:bodyPr>
          <a:lstStyle/>
          <a:p>
            <a:pPr algn="ctr"/>
            <a:r>
              <a:rPr lang="en" sz="1500" b="1" dirty="0">
                <a:latin typeface="Quattrocento Sans"/>
                <a:ea typeface="Quattrocento Sans"/>
                <a:cs typeface="Quattrocento Sans"/>
                <a:sym typeface="Quattrocento Sans"/>
              </a:rPr>
              <a:t>Empathetic Listening:</a:t>
            </a:r>
            <a:endParaRPr sz="1500" b="1" dirty="0">
              <a:latin typeface="Quattrocento Sans"/>
              <a:ea typeface="Quattrocento Sans"/>
              <a:cs typeface="Quattrocento Sans"/>
              <a:sym typeface="Quattrocento Sans"/>
            </a:endParaRPr>
          </a:p>
          <a:p>
            <a:pPr algn="ctr"/>
            <a:r>
              <a:rPr lang="en" sz="1500" i="1" dirty="0">
                <a:latin typeface="Quattrocento Sans"/>
                <a:ea typeface="Quattrocento Sans"/>
                <a:cs typeface="Quattrocento Sans"/>
                <a:sym typeface="Quattrocento Sans"/>
              </a:rPr>
              <a:t>I hear you saying that you are still upset about what happened. Although I am upset too, I want to hear your side of things. Go ahead and tell me what’s on your mind.</a:t>
            </a:r>
            <a:endParaRPr sz="1500" i="1" dirty="0">
              <a:latin typeface="Quattrocento Sans"/>
              <a:ea typeface="Quattrocento Sans"/>
              <a:cs typeface="Quattrocento Sans"/>
              <a:sym typeface="Quattrocento Sans"/>
            </a:endParaRPr>
          </a:p>
        </p:txBody>
      </p:sp>
      <p:sp>
        <p:nvSpPr>
          <p:cNvPr id="1938" name="Shape 1938"/>
          <p:cNvSpPr/>
          <p:nvPr/>
        </p:nvSpPr>
        <p:spPr>
          <a:xfrm>
            <a:off x="1343348" y="1949599"/>
            <a:ext cx="445750" cy="410651"/>
          </a:xfrm>
          <a:prstGeom prst="smileyFace">
            <a:avLst/>
          </a:prstGeom>
          <a:solidFill>
            <a:srgbClr val="92D050"/>
          </a:solidFill>
          <a:ln w="9525" cap="flat" cmpd="sng">
            <a:solidFill>
              <a:srgbClr val="00B05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39" name="Shape 1939"/>
          <p:cNvSpPr/>
          <p:nvPr/>
        </p:nvSpPr>
        <p:spPr>
          <a:xfrm>
            <a:off x="4817925" y="2367487"/>
            <a:ext cx="3242242" cy="3179714"/>
          </a:xfrm>
          <a:prstGeom prst="wedgeRectCallout">
            <a:avLst>
              <a:gd name="adj1" fmla="val -20833"/>
              <a:gd name="adj2" fmla="val 62500"/>
            </a:avLst>
          </a:prstGeom>
          <a:solidFill>
            <a:schemeClr val="bg1">
              <a:lumMod val="9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0" name="Shape 1940"/>
          <p:cNvSpPr/>
          <p:nvPr/>
        </p:nvSpPr>
        <p:spPr>
          <a:xfrm>
            <a:off x="2682861" y="2360249"/>
            <a:ext cx="1947664" cy="3186953"/>
          </a:xfrm>
          <a:prstGeom prst="wedgeRectCallout">
            <a:avLst>
              <a:gd name="adj1" fmla="val -20833"/>
              <a:gd name="adj2" fmla="val 62500"/>
            </a:avLst>
          </a:prstGeom>
          <a:solidFill>
            <a:schemeClr val="bg1">
              <a:lumMod val="95000"/>
            </a:schemeClr>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2" name="Shape 1942"/>
          <p:cNvSpPr txBox="1"/>
          <p:nvPr/>
        </p:nvSpPr>
        <p:spPr>
          <a:xfrm>
            <a:off x="2743825" y="2452137"/>
            <a:ext cx="1886700" cy="2899120"/>
          </a:xfrm>
          <a:prstGeom prst="rect">
            <a:avLst/>
          </a:prstGeom>
          <a:noFill/>
          <a:ln>
            <a:noFill/>
          </a:ln>
        </p:spPr>
        <p:txBody>
          <a:bodyPr spcFirstLastPara="1" wrap="square" lIns="91425" tIns="91425" rIns="91425" bIns="91425" anchor="t" anchorCtr="0">
            <a:noAutofit/>
          </a:bodyPr>
          <a:lstStyle/>
          <a:p>
            <a:pPr algn="ctr"/>
            <a:r>
              <a:rPr lang="en" b="1" dirty="0">
                <a:latin typeface="Quattrocento Sans"/>
                <a:ea typeface="Quattrocento Sans"/>
                <a:cs typeface="Quattrocento Sans"/>
                <a:sym typeface="Quattrocento Sans"/>
              </a:rPr>
              <a:t>“</a:t>
            </a:r>
            <a:r>
              <a:rPr lang="en-US" b="1" dirty="0">
                <a:latin typeface="Quattrocento Sans"/>
                <a:ea typeface="Quattrocento Sans"/>
                <a:cs typeface="Quattrocento Sans"/>
                <a:sym typeface="Quattrocento Sans"/>
              </a:rPr>
              <a:t>I</a:t>
            </a:r>
            <a:r>
              <a:rPr lang="en" b="1" dirty="0">
                <a:latin typeface="Quattrocento Sans"/>
                <a:ea typeface="Quattrocento Sans"/>
                <a:cs typeface="Quattrocento Sans"/>
                <a:sym typeface="Quattrocento Sans"/>
              </a:rPr>
              <a:t>” statements</a:t>
            </a:r>
            <a:r>
              <a:rPr lang="en" dirty="0">
                <a:latin typeface="Quattrocento Sans"/>
                <a:ea typeface="Quattrocento Sans"/>
                <a:cs typeface="Quattrocento Sans"/>
                <a:sym typeface="Quattrocento Sans"/>
              </a:rPr>
              <a:t>:</a:t>
            </a:r>
            <a:endParaRPr dirty="0">
              <a:latin typeface="Quattrocento Sans"/>
              <a:ea typeface="Quattrocento Sans"/>
              <a:cs typeface="Quattrocento Sans"/>
              <a:sym typeface="Quattrocento Sans"/>
            </a:endParaRPr>
          </a:p>
          <a:p>
            <a:r>
              <a:rPr lang="en" i="1" dirty="0">
                <a:latin typeface="Quattrocento Sans"/>
                <a:ea typeface="Quattrocento Sans"/>
                <a:cs typeface="Quattrocento Sans"/>
                <a:sym typeface="Quattrocento Sans"/>
              </a:rPr>
              <a:t>When I heard you speaking to Kyle in the way you did, I felt frustrated because I value the respect that we’ve built in this classroom</a:t>
            </a:r>
            <a:endParaRPr b="1" dirty="0">
              <a:latin typeface="Quattrocento Sans"/>
              <a:ea typeface="Quattrocento Sans"/>
              <a:cs typeface="Quattrocento Sans"/>
              <a:sym typeface="Quattrocento Sans"/>
            </a:endParaRPr>
          </a:p>
        </p:txBody>
      </p:sp>
      <p:sp>
        <p:nvSpPr>
          <p:cNvPr id="1943" name="Shape 1943"/>
          <p:cNvSpPr/>
          <p:nvPr/>
        </p:nvSpPr>
        <p:spPr>
          <a:xfrm>
            <a:off x="3471000" y="1949599"/>
            <a:ext cx="432325" cy="410651"/>
          </a:xfrm>
          <a:prstGeom prst="smileyFace">
            <a:avLst/>
          </a:prstGeom>
          <a:solidFill>
            <a:srgbClr val="92D050"/>
          </a:solidFill>
          <a:ln w="9525" cap="flat" cmpd="sng">
            <a:solidFill>
              <a:srgbClr val="00B05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4" name="Shape 1944"/>
          <p:cNvSpPr/>
          <p:nvPr/>
        </p:nvSpPr>
        <p:spPr>
          <a:xfrm>
            <a:off x="6202995" y="1949599"/>
            <a:ext cx="472100" cy="410651"/>
          </a:xfrm>
          <a:prstGeom prst="smileyFace">
            <a:avLst/>
          </a:prstGeom>
          <a:solidFill>
            <a:srgbClr val="92D050"/>
          </a:solidFill>
          <a:ln w="9525" cap="flat" cmpd="sng">
            <a:solidFill>
              <a:srgbClr val="00B050"/>
            </a:solidFill>
            <a:prstDash val="solid"/>
            <a:round/>
            <a:headEnd type="none" w="sm" len="sm"/>
            <a:tailEnd type="none" w="sm" len="sm"/>
          </a:ln>
        </p:spPr>
        <p:txBody>
          <a:bodyPr spcFirstLastPara="1" wrap="square" lIns="91425" tIns="91425" rIns="91425" bIns="91425" anchor="ctr" anchorCtr="0">
            <a:noAutofit/>
          </a:bodyPr>
          <a:lstStyle/>
          <a:p>
            <a:endParaRPr/>
          </a:p>
        </p:txBody>
      </p:sp>
      <p:sp>
        <p:nvSpPr>
          <p:cNvPr id="1946" name="Shape 1946"/>
          <p:cNvSpPr txBox="1"/>
          <p:nvPr/>
        </p:nvSpPr>
        <p:spPr>
          <a:xfrm>
            <a:off x="4817925" y="2452137"/>
            <a:ext cx="3137355" cy="2899119"/>
          </a:xfrm>
          <a:prstGeom prst="rect">
            <a:avLst/>
          </a:prstGeom>
          <a:noFill/>
          <a:ln>
            <a:noFill/>
          </a:ln>
        </p:spPr>
        <p:txBody>
          <a:bodyPr spcFirstLastPara="1" wrap="square" lIns="91425" tIns="91425" rIns="91425" bIns="91425" anchor="t" anchorCtr="0">
            <a:noAutofit/>
          </a:bodyPr>
          <a:lstStyle/>
          <a:p>
            <a:pPr algn="ctr"/>
            <a:r>
              <a:rPr lang="en" b="1" dirty="0">
                <a:latin typeface="Quattrocento Sans"/>
                <a:ea typeface="Quattrocento Sans"/>
                <a:cs typeface="Quattrocento Sans"/>
                <a:sym typeface="Quattrocento Sans"/>
              </a:rPr>
              <a:t>Restorative Questions:</a:t>
            </a:r>
            <a:endParaRPr b="1" dirty="0">
              <a:latin typeface="Quattrocento Sans"/>
              <a:ea typeface="Quattrocento Sans"/>
              <a:cs typeface="Quattrocento Sans"/>
              <a:sym typeface="Quattrocento Sans"/>
            </a:endParaRPr>
          </a:p>
          <a:p>
            <a:pPr algn="ctr"/>
            <a:r>
              <a:rPr lang="en" sz="1500" i="1" dirty="0">
                <a:latin typeface="Quattrocento Sans"/>
                <a:ea typeface="Quattrocento Sans"/>
                <a:cs typeface="Quattrocento Sans"/>
                <a:sym typeface="Quattrocento Sans"/>
              </a:rPr>
              <a:t>What happened?</a:t>
            </a:r>
          </a:p>
          <a:p>
            <a:pPr algn="ctr"/>
            <a:endParaRPr lang="en" sz="1200" i="1" dirty="0">
              <a:latin typeface="Quattrocento Sans"/>
              <a:ea typeface="Quattrocento Sans"/>
              <a:cs typeface="Quattrocento Sans"/>
              <a:sym typeface="Quattrocento Sans"/>
            </a:endParaRPr>
          </a:p>
          <a:p>
            <a:pPr algn="ctr"/>
            <a:r>
              <a:rPr lang="en" sz="1500" i="1" dirty="0">
                <a:latin typeface="Quattrocento Sans"/>
                <a:ea typeface="Quattrocento Sans"/>
                <a:cs typeface="Quattrocento Sans"/>
                <a:sym typeface="Quattrocento Sans"/>
              </a:rPr>
              <a:t>What were you thinking and feeling at the time?</a:t>
            </a:r>
          </a:p>
          <a:p>
            <a:pPr algn="ctr"/>
            <a:endParaRPr lang="en" sz="1500" i="1" dirty="0">
              <a:latin typeface="Quattrocento Sans"/>
              <a:ea typeface="Quattrocento Sans"/>
              <a:cs typeface="Quattrocento Sans"/>
              <a:sym typeface="Quattrocento Sans"/>
            </a:endParaRPr>
          </a:p>
          <a:p>
            <a:pPr algn="ctr"/>
            <a:r>
              <a:rPr lang="en" sz="1500" i="1" dirty="0">
                <a:latin typeface="Quattrocento Sans"/>
                <a:ea typeface="Quattrocento Sans"/>
                <a:cs typeface="Quattrocento Sans"/>
                <a:sym typeface="Quattrocento Sans"/>
              </a:rPr>
              <a:t>Who do you think has been affected? How might they be affected?</a:t>
            </a:r>
          </a:p>
          <a:p>
            <a:pPr algn="ctr"/>
            <a:endParaRPr lang="en" sz="1500" i="1" dirty="0">
              <a:latin typeface="Quattrocento Sans"/>
              <a:ea typeface="Quattrocento Sans"/>
              <a:cs typeface="Quattrocento Sans"/>
              <a:sym typeface="Quattrocento Sans"/>
            </a:endParaRPr>
          </a:p>
          <a:p>
            <a:pPr algn="ctr"/>
            <a:r>
              <a:rPr lang="en" sz="1500" i="1" dirty="0">
                <a:latin typeface="Quattrocento Sans"/>
                <a:ea typeface="Quattrocento Sans"/>
                <a:cs typeface="Quattrocento Sans"/>
                <a:sym typeface="Quattrocento Sans"/>
              </a:rPr>
              <a:t>What do you think you need to do to make things right?</a:t>
            </a:r>
          </a:p>
          <a:p>
            <a:endParaRPr sz="1500" i="1" dirty="0">
              <a:latin typeface="Quattrocento Sans"/>
              <a:ea typeface="Quattrocento Sans"/>
              <a:cs typeface="Quattrocento Sans"/>
              <a:sym typeface="Quattrocento Sans"/>
            </a:endParaRPr>
          </a:p>
        </p:txBody>
      </p:sp>
      <p:sp>
        <p:nvSpPr>
          <p:cNvPr id="1947" name="Shape 1947"/>
          <p:cNvSpPr txBox="1"/>
          <p:nvPr/>
        </p:nvSpPr>
        <p:spPr>
          <a:xfrm>
            <a:off x="7095725" y="2973100"/>
            <a:ext cx="1886700" cy="2167200"/>
          </a:xfrm>
          <a:prstGeom prst="rect">
            <a:avLst/>
          </a:prstGeom>
          <a:noFill/>
          <a:ln>
            <a:noFill/>
          </a:ln>
        </p:spPr>
        <p:txBody>
          <a:bodyPr spcFirstLastPara="1" wrap="square" lIns="91425" tIns="91425" rIns="91425" bIns="91425" anchor="t" anchorCtr="0">
            <a:noAutofit/>
          </a:bodyPr>
          <a:lstStyle/>
          <a:p>
            <a:pPr algn="ctr"/>
            <a:endParaRPr b="1" dirty="0">
              <a:latin typeface="Quattrocento Sans"/>
              <a:ea typeface="Quattrocento Sans"/>
              <a:cs typeface="Quattrocento Sans"/>
              <a:sym typeface="Quattrocento Sans"/>
            </a:endParaRPr>
          </a:p>
        </p:txBody>
      </p:sp>
      <p:sp>
        <p:nvSpPr>
          <p:cNvPr id="1948" name="Shape 1948"/>
          <p:cNvSpPr txBox="1">
            <a:spLocks noGrp="1"/>
          </p:cNvSpPr>
          <p:nvPr>
            <p:ph type="title"/>
          </p:nvPr>
        </p:nvSpPr>
        <p:spPr>
          <a:xfrm>
            <a:off x="1381250" y="1454299"/>
            <a:ext cx="3878400" cy="403412"/>
          </a:xfrm>
          <a:prstGeom prst="rect">
            <a:avLst/>
          </a:prstGeom>
        </p:spPr>
        <p:txBody>
          <a:bodyPr spcFirstLastPara="1" vert="horz" wrap="square" lIns="91425" tIns="91425" rIns="91425" bIns="91425" rtlCol="0" anchor="ctr" anchorCtr="0">
            <a:noAutofit/>
          </a:bodyPr>
          <a:lstStyle/>
          <a:p>
            <a:r>
              <a:rPr lang="en" dirty="0" smtClean="0"/>
              <a:t>RESTORATIVE LANGUAGE</a:t>
            </a:r>
            <a:endParaRPr i="1" dirty="0"/>
          </a:p>
        </p:txBody>
      </p:sp>
    </p:spTree>
    <p:extLst>
      <p:ext uri="{BB962C8B-B14F-4D97-AF65-F5344CB8AC3E}">
        <p14:creationId xmlns:p14="http://schemas.microsoft.com/office/powerpoint/2010/main" val="1759964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937"/>
                                        </p:tgtEl>
                                        <p:attrNameLst>
                                          <p:attrName>style.visibility</p:attrName>
                                        </p:attrNameLst>
                                      </p:cBhvr>
                                      <p:to>
                                        <p:strVal val="visible"/>
                                      </p:to>
                                    </p:set>
                                    <p:animEffect transition="in" filter="wheel(1)">
                                      <p:cBhvr>
                                        <p:cTn id="7" dur="2000"/>
                                        <p:tgtEl>
                                          <p:spTgt spid="1937"/>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942"/>
                                        </p:tgtEl>
                                        <p:attrNameLst>
                                          <p:attrName>style.visibility</p:attrName>
                                        </p:attrNameLst>
                                      </p:cBhvr>
                                      <p:to>
                                        <p:strVal val="visible"/>
                                      </p:to>
                                    </p:set>
                                    <p:animEffect transition="in" filter="wheel(1)">
                                      <p:cBhvr>
                                        <p:cTn id="12" dur="2000"/>
                                        <p:tgtEl>
                                          <p:spTgt spid="194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946"/>
                                        </p:tgtEl>
                                        <p:attrNameLst>
                                          <p:attrName>style.visibility</p:attrName>
                                        </p:attrNameLst>
                                      </p:cBhvr>
                                      <p:to>
                                        <p:strVal val="visible"/>
                                      </p:to>
                                    </p:set>
                                    <p:animEffect transition="in" filter="wheel(1)">
                                      <p:cBhvr>
                                        <p:cTn id="17" dur="2000"/>
                                        <p:tgtEl>
                                          <p:spTgt spid="1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7" grpId="0"/>
      <p:bldP spid="1942" grpId="0"/>
      <p:bldP spid="1946"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3.xml><?xml version="1.0" encoding="utf-8"?>
<a:theme xmlns:a="http://schemas.openxmlformats.org/drawingml/2006/main" name="1_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24793</TotalTime>
  <Words>1688</Words>
  <Application>Microsoft Office PowerPoint</Application>
  <PresentationFormat>On-screen Show (4:3)</PresentationFormat>
  <Paragraphs>233</Paragraphs>
  <Slides>22</Slides>
  <Notes>14</Notes>
  <HiddenSlides>0</HiddenSlides>
  <MMClips>0</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22</vt:i4>
      </vt:variant>
    </vt:vector>
  </HeadingPairs>
  <TitlesOfParts>
    <vt:vector size="39" baseType="lpstr">
      <vt:lpstr>Arial</vt:lpstr>
      <vt:lpstr>Baskerville Old Face</vt:lpstr>
      <vt:lpstr>Bodoni MT</vt:lpstr>
      <vt:lpstr>Calibri</vt:lpstr>
      <vt:lpstr>Comic Sans MS</vt:lpstr>
      <vt:lpstr>Domestos98-Normal</vt:lpstr>
      <vt:lpstr>Lora</vt:lpstr>
      <vt:lpstr>Quattrocento Sans</vt:lpstr>
      <vt:lpstr>Segoe</vt:lpstr>
      <vt:lpstr>Times New Roman</vt:lpstr>
      <vt:lpstr>Tw Cen MT</vt:lpstr>
      <vt:lpstr>Tw Cen MT Condensed</vt:lpstr>
      <vt:lpstr>Wingdings</vt:lpstr>
      <vt:lpstr>Wingdings 3</vt:lpstr>
      <vt:lpstr>Custom Design</vt:lpstr>
      <vt:lpstr>Integral</vt:lpstr>
      <vt:lpstr>1_Integral</vt:lpstr>
      <vt:lpstr>Restorative Practices</vt:lpstr>
      <vt:lpstr>Everyone has a story</vt:lpstr>
      <vt:lpstr>PowerPoint Presentation</vt:lpstr>
      <vt:lpstr>PowerPoint Presentation</vt:lpstr>
      <vt:lpstr>PowerPoint Presentation</vt:lpstr>
      <vt:lpstr>“TO” vs. “WITH” Social Discipline Window</vt:lpstr>
      <vt:lpstr>PowerPoint Presentation</vt:lpstr>
      <vt:lpstr>Restorative practice continuum</vt:lpstr>
      <vt:lpstr>RESTORATIVE LANGUAGE</vt:lpstr>
      <vt:lpstr>EMPATHETIC LISTENING – “Listen with your eyes, heart, and ears”</vt:lpstr>
      <vt:lpstr>Empathetic listening – “Stand in their shoes”</vt:lpstr>
      <vt:lpstr>Empathetic listening – “Practice mirroring”</vt:lpstr>
      <vt:lpstr>“I” statements</vt:lpstr>
      <vt:lpstr>RESTORATIVE CHAT</vt:lpstr>
      <vt:lpstr>RESTORATIVE CHAT</vt:lpstr>
      <vt:lpstr>Communication stoppers</vt:lpstr>
      <vt:lpstr>Communication pitfalls </vt:lpstr>
      <vt:lpstr>Why We Sit In Circle </vt:lpstr>
      <vt:lpstr>THE CIRCLE PROCESS</vt:lpstr>
      <vt:lpstr>How to use Circles</vt:lpstr>
      <vt:lpstr>Why Restorative Practices in Schools?</vt:lpstr>
      <vt:lpstr>Restorative practice continuum</vt:lpstr>
    </vt:vector>
  </TitlesOfParts>
  <Company>Gallup,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Illinois Related Initiatives</dc:title>
  <dc:creator>Jackson, Valerie</dc:creator>
  <cp:lastModifiedBy>Michael Renn</cp:lastModifiedBy>
  <cp:revision>335</cp:revision>
  <cp:lastPrinted>2017-05-29T22:56:53Z</cp:lastPrinted>
  <dcterms:created xsi:type="dcterms:W3CDTF">2012-04-02T15:04:15Z</dcterms:created>
  <dcterms:modified xsi:type="dcterms:W3CDTF">2018-07-31T22:53:43Z</dcterms:modified>
</cp:coreProperties>
</file>